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sldIdLst>
    <p:sldId id="256" r:id="rId2"/>
    <p:sldId id="261" r:id="rId3"/>
    <p:sldId id="258" r:id="rId4"/>
    <p:sldId id="259" r:id="rId5"/>
    <p:sldId id="257" r:id="rId6"/>
    <p:sldId id="262" r:id="rId7"/>
    <p:sldId id="267" r:id="rId8"/>
    <p:sldId id="269" r:id="rId9"/>
    <p:sldId id="270" r:id="rId10"/>
    <p:sldId id="272" r:id="rId11"/>
    <p:sldId id="263" r:id="rId12"/>
    <p:sldId id="271" r:id="rId13"/>
    <p:sldId id="273" r:id="rId14"/>
    <p:sldId id="279" r:id="rId15"/>
    <p:sldId id="280" r:id="rId16"/>
    <p:sldId id="281" r:id="rId17"/>
    <p:sldId id="276" r:id="rId18"/>
    <p:sldId id="274" r:id="rId19"/>
    <p:sldId id="284" r:id="rId20"/>
    <p:sldId id="277" r:id="rId21"/>
    <p:sldId id="278" r:id="rId22"/>
    <p:sldId id="285" r:id="rId23"/>
    <p:sldId id="286" r:id="rId24"/>
    <p:sldId id="282" r:id="rId25"/>
    <p:sldId id="287" r:id="rId26"/>
    <p:sldId id="288" r:id="rId27"/>
    <p:sldId id="289" r:id="rId28"/>
    <p:sldId id="290" r:id="rId29"/>
    <p:sldId id="294" r:id="rId30"/>
    <p:sldId id="291" r:id="rId31"/>
    <p:sldId id="292" r:id="rId32"/>
    <p:sldId id="293" r:id="rId33"/>
    <p:sldId id="29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908193"/>
    <a:srgbClr val="3A333B"/>
    <a:srgbClr val="3A333C"/>
    <a:srgbClr val="3C4E55"/>
    <a:srgbClr val="3E5057"/>
    <a:srgbClr val="393537"/>
    <a:srgbClr val="3A38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78" d="100"/>
          <a:sy n="78" d="100"/>
        </p:scale>
        <p:origin x="83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D3B3C7E-BC2D-4436-8B03-AC421FA66787}"/>
              </a:ext>
            </a:extLst>
          </p:cNvPr>
          <p:cNvSpPr/>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66887E-4265-46F7-9DE0-605FFFC90761}"/>
              </a:ext>
            </a:extLst>
          </p:cNvPr>
          <p:cNvSpPr>
            <a:spLocks noGrp="1"/>
          </p:cNvSpPr>
          <p:nvPr>
            <p:ph type="ctrTitle" hasCustomPrompt="1"/>
          </p:nvPr>
        </p:nvSpPr>
        <p:spPr>
          <a:xfrm>
            <a:off x="2035130" y="1066800"/>
            <a:ext cx="8112369" cy="2073119"/>
          </a:xfrm>
        </p:spPr>
        <p:txBody>
          <a:bodyPr anchor="b">
            <a:normAutofit/>
          </a:bodyPr>
          <a:lstStyle>
            <a:lvl1pPr algn="ctr">
              <a:lnSpc>
                <a:spcPct val="110000"/>
              </a:lnSpc>
              <a:defRPr sz="2800" cap="all" spc="390" baseline="0"/>
            </a:lvl1pPr>
          </a:lstStyle>
          <a:p>
            <a:r>
              <a:rPr lang="en-US" dirty="0"/>
              <a:t>CLICK TO EDIT MASTER TITLE STYLE</a:t>
            </a:r>
          </a:p>
        </p:txBody>
      </p:sp>
      <p:sp>
        <p:nvSpPr>
          <p:cNvPr id="3" name="Subtitle 2">
            <a:extLst>
              <a:ext uri="{FF2B5EF4-FFF2-40B4-BE49-F238E27FC236}">
                <a16:creationId xmlns:a16="http://schemas.microsoft.com/office/drawing/2014/main" id="{7EDB1A74-54F5-45CA-8922-87FFD57515D4}"/>
              </a:ext>
            </a:extLst>
          </p:cNvPr>
          <p:cNvSpPr>
            <a:spLocks noGrp="1"/>
          </p:cNvSpPr>
          <p:nvPr>
            <p:ph type="subTitle" idx="1"/>
          </p:nvPr>
        </p:nvSpPr>
        <p:spPr>
          <a:xfrm>
            <a:off x="2175804" y="4876802"/>
            <a:ext cx="7821637" cy="1028697"/>
          </a:xfrm>
        </p:spPr>
        <p:txBody>
          <a:bodyPr>
            <a:normAutofit/>
          </a:bodyPr>
          <a:lstStyle>
            <a:lvl1pPr marL="0" indent="0" algn="ct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0B6BE6EF-9D0F-4ABF-B92C-E967FE3F16CF}"/>
              </a:ext>
            </a:extLst>
          </p:cNvPr>
          <p:cNvSpPr>
            <a:spLocks noGrp="1"/>
          </p:cNvSpPr>
          <p:nvPr>
            <p:ph type="dt" sz="half" idx="10"/>
          </p:nvPr>
        </p:nvSpPr>
        <p:spPr/>
        <p:txBody>
          <a:bodyPr/>
          <a:lstStyle/>
          <a:p>
            <a:fld id="{C485584D-7D79-4248-9986-4CA35242F944}" type="datetimeFigureOut">
              <a:rPr lang="en-US" smtClean="0"/>
              <a:t>5/12/2024</a:t>
            </a:fld>
            <a:endParaRPr lang="en-US"/>
          </a:p>
        </p:txBody>
      </p:sp>
      <p:sp>
        <p:nvSpPr>
          <p:cNvPr id="5" name="Footer Placeholder 4">
            <a:extLst>
              <a:ext uri="{FF2B5EF4-FFF2-40B4-BE49-F238E27FC236}">
                <a16:creationId xmlns:a16="http://schemas.microsoft.com/office/drawing/2014/main" id="{4E4AB150-954C-4F02-89AC-DA7163D75C39}"/>
              </a:ext>
            </a:extLst>
          </p:cNvPr>
          <p:cNvSpPr>
            <a:spLocks noGrp="1"/>
          </p:cNvSpPr>
          <p:nvPr>
            <p:ph type="ftr" sz="quarter" idx="11"/>
          </p:nvPr>
        </p:nvSpPr>
        <p:spPr>
          <a:xfrm>
            <a:off x="7279965" y="6245352"/>
            <a:ext cx="4114800" cy="365125"/>
          </a:xfrm>
        </p:spPr>
        <p:txBody>
          <a:bodyPr/>
          <a:lstStyle/>
          <a:p>
            <a:endParaRPr lang="en-US"/>
          </a:p>
        </p:txBody>
      </p:sp>
      <p:sp>
        <p:nvSpPr>
          <p:cNvPr id="6" name="Slide Number Placeholder 5">
            <a:extLst>
              <a:ext uri="{FF2B5EF4-FFF2-40B4-BE49-F238E27FC236}">
                <a16:creationId xmlns:a16="http://schemas.microsoft.com/office/drawing/2014/main" id="{E8E16270-CBD7-4ACC-BFC5-9CADE7226688}"/>
              </a:ext>
            </a:extLst>
          </p:cNvPr>
          <p:cNvSpPr>
            <a:spLocks noGrp="1"/>
          </p:cNvSpPr>
          <p:nvPr>
            <p:ph type="sldNum" sz="quarter" idx="12"/>
          </p:nvPr>
        </p:nvSpPr>
        <p:spPr/>
        <p:txBody>
          <a:bodyPr/>
          <a:lstStyle/>
          <a:p>
            <a:fld id="{19590046-DA73-4BBF-84B5-C08E6F75191A}" type="slidenum">
              <a:rPr lang="en-US" smtClean="0"/>
              <a:t>‹N›</a:t>
            </a:fld>
            <a:endParaRPr lang="en-US"/>
          </a:p>
        </p:txBody>
      </p:sp>
      <p:grpSp>
        <p:nvGrpSpPr>
          <p:cNvPr id="7" name="Group 6">
            <a:extLst>
              <a:ext uri="{FF2B5EF4-FFF2-40B4-BE49-F238E27FC236}">
                <a16:creationId xmlns:a16="http://schemas.microsoft.com/office/drawing/2014/main" id="{79B5D0C1-066E-4C02-A6B8-59FAE4A19724}"/>
              </a:ext>
            </a:extLst>
          </p:cNvPr>
          <p:cNvGrpSpPr/>
          <p:nvPr/>
        </p:nvGrpSpPr>
        <p:grpSpPr>
          <a:xfrm>
            <a:off x="5662258" y="4240546"/>
            <a:ext cx="867485" cy="115439"/>
            <a:chOff x="8910933" y="1861308"/>
            <a:chExt cx="867485" cy="115439"/>
          </a:xfrm>
        </p:grpSpPr>
        <p:sp>
          <p:nvSpPr>
            <p:cNvPr id="8" name="Rectangle 7">
              <a:extLst>
                <a:ext uri="{FF2B5EF4-FFF2-40B4-BE49-F238E27FC236}">
                  <a16:creationId xmlns:a16="http://schemas.microsoft.com/office/drawing/2014/main" id="{D4386904-AFDC-449E-8D1B-906B305EBDA7}"/>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70778F2-11E8-428C-8324-479CA9D6FE92}"/>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0BE89E-CB2D-48BA-A8D2-533FAAAA725F}"/>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847117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1126-542A-43AD-8078-EE35651654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A5F98B-5F32-4561-BFBC-9F6E5DA0A347}"/>
              </a:ext>
            </a:extLst>
          </p:cNvPr>
          <p:cNvSpPr>
            <a:spLocks noGrp="1"/>
          </p:cNvSpPr>
          <p:nvPr>
            <p:ph type="body" orient="vert" idx="1"/>
          </p:nvPr>
        </p:nvSpPr>
        <p:spPr>
          <a:xfrm>
            <a:off x="1028700" y="2161903"/>
            <a:ext cx="10134600" cy="3743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3D0DD-B04E-4E48-8EE1-51E46131A9A2}"/>
              </a:ext>
            </a:extLst>
          </p:cNvPr>
          <p:cNvSpPr>
            <a:spLocks noGrp="1"/>
          </p:cNvSpPr>
          <p:nvPr>
            <p:ph type="dt" sz="half" idx="10"/>
          </p:nvPr>
        </p:nvSpPr>
        <p:spPr/>
        <p:txBody>
          <a:bodyPr/>
          <a:lstStyle/>
          <a:p>
            <a:fld id="{C485584D-7D79-4248-9986-4CA35242F944}" type="datetimeFigureOut">
              <a:rPr lang="en-US" smtClean="0"/>
              <a:t>5/12/2024</a:t>
            </a:fld>
            <a:endParaRPr lang="en-US"/>
          </a:p>
        </p:txBody>
      </p:sp>
      <p:sp>
        <p:nvSpPr>
          <p:cNvPr id="5" name="Footer Placeholder 4">
            <a:extLst>
              <a:ext uri="{FF2B5EF4-FFF2-40B4-BE49-F238E27FC236}">
                <a16:creationId xmlns:a16="http://schemas.microsoft.com/office/drawing/2014/main" id="{0481352D-F9C0-4442-9601-A09A7655E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FC0801-9C45-40AE-AB33-5742CDA4DAC7}"/>
              </a:ext>
            </a:extLst>
          </p:cNvPr>
          <p:cNvSpPr>
            <a:spLocks noGrp="1"/>
          </p:cNvSpPr>
          <p:nvPr>
            <p:ph type="sldNum" sz="quarter" idx="12"/>
          </p:nvPr>
        </p:nvSpPr>
        <p:spPr/>
        <p:txBody>
          <a:bodyPr/>
          <a:lstStyle/>
          <a:p>
            <a:fld id="{19590046-DA73-4BBF-84B5-C08E6F75191A}" type="slidenum">
              <a:rPr lang="en-US" smtClean="0"/>
              <a:t>‹N›</a:t>
            </a:fld>
            <a:endParaRPr lang="en-US"/>
          </a:p>
        </p:txBody>
      </p:sp>
    </p:spTree>
    <p:extLst>
      <p:ext uri="{BB962C8B-B14F-4D97-AF65-F5344CB8AC3E}">
        <p14:creationId xmlns:p14="http://schemas.microsoft.com/office/powerpoint/2010/main" val="3246942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946561-59BF-4566-AD2C-9B05C4771DF4}"/>
              </a:ext>
            </a:extLst>
          </p:cNvPr>
          <p:cNvSpPr>
            <a:spLocks noGrp="1"/>
          </p:cNvSpPr>
          <p:nvPr>
            <p:ph type="title" orient="vert"/>
          </p:nvPr>
        </p:nvSpPr>
        <p:spPr>
          <a:xfrm>
            <a:off x="9196250" y="723899"/>
            <a:ext cx="2271849" cy="54102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1DF7870-6CBD-47E2-854C-68141BAA101D}"/>
              </a:ext>
            </a:extLst>
          </p:cNvPr>
          <p:cNvSpPr>
            <a:spLocks noGrp="1"/>
          </p:cNvSpPr>
          <p:nvPr>
            <p:ph type="body" orient="vert" idx="1"/>
          </p:nvPr>
        </p:nvSpPr>
        <p:spPr>
          <a:xfrm>
            <a:off x="723900" y="723899"/>
            <a:ext cx="8302534" cy="5410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712FAF3-C106-49CB-A845-1FC7F731399D}"/>
              </a:ext>
            </a:extLst>
          </p:cNvPr>
          <p:cNvSpPr>
            <a:spLocks noGrp="1"/>
          </p:cNvSpPr>
          <p:nvPr>
            <p:ph type="dt" sz="half" idx="10"/>
          </p:nvPr>
        </p:nvSpPr>
        <p:spPr/>
        <p:txBody>
          <a:bodyPr/>
          <a:lstStyle/>
          <a:p>
            <a:fld id="{C485584D-7D79-4248-9986-4CA35242F944}" type="datetimeFigureOut">
              <a:rPr lang="en-US" smtClean="0"/>
              <a:t>5/12/2024</a:t>
            </a:fld>
            <a:endParaRPr lang="en-US"/>
          </a:p>
        </p:txBody>
      </p:sp>
      <p:sp>
        <p:nvSpPr>
          <p:cNvPr id="5" name="Footer Placeholder 4">
            <a:extLst>
              <a:ext uri="{FF2B5EF4-FFF2-40B4-BE49-F238E27FC236}">
                <a16:creationId xmlns:a16="http://schemas.microsoft.com/office/drawing/2014/main" id="{E34D5CCC-00E8-48FA-91A6-921E7B644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E1751-E7AA-406D-A977-1ACEF1FBD134}"/>
              </a:ext>
            </a:extLst>
          </p:cNvPr>
          <p:cNvSpPr>
            <a:spLocks noGrp="1"/>
          </p:cNvSpPr>
          <p:nvPr>
            <p:ph type="sldNum" sz="quarter" idx="12"/>
          </p:nvPr>
        </p:nvSpPr>
        <p:spPr/>
        <p:txBody>
          <a:bodyPr/>
          <a:lstStyle/>
          <a:p>
            <a:fld id="{19590046-DA73-4BBF-84B5-C08E6F75191A}" type="slidenum">
              <a:rPr lang="en-US" smtClean="0"/>
              <a:t>‹N›</a:t>
            </a:fld>
            <a:endParaRPr lang="en-US"/>
          </a:p>
        </p:txBody>
      </p:sp>
    </p:spTree>
    <p:extLst>
      <p:ext uri="{BB962C8B-B14F-4D97-AF65-F5344CB8AC3E}">
        <p14:creationId xmlns:p14="http://schemas.microsoft.com/office/powerpoint/2010/main" val="3427547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2DC87-4B97-4A7C-BC4C-6E772456161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B59FD9-57FD-4ABA-9FCD-7954052534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BD40E-B0AA-47B8-900F-488A8AEC1BC2}"/>
              </a:ext>
            </a:extLst>
          </p:cNvPr>
          <p:cNvSpPr>
            <a:spLocks noGrp="1"/>
          </p:cNvSpPr>
          <p:nvPr>
            <p:ph type="dt" sz="half" idx="10"/>
          </p:nvPr>
        </p:nvSpPr>
        <p:spPr/>
        <p:txBody>
          <a:bodyPr/>
          <a:lstStyle/>
          <a:p>
            <a:fld id="{C485584D-7D79-4248-9986-4CA35242F944}" type="datetimeFigureOut">
              <a:rPr lang="en-US" smtClean="0"/>
              <a:t>5/12/2024</a:t>
            </a:fld>
            <a:endParaRPr lang="en-US"/>
          </a:p>
        </p:txBody>
      </p:sp>
      <p:sp>
        <p:nvSpPr>
          <p:cNvPr id="5" name="Footer Placeholder 4">
            <a:extLst>
              <a:ext uri="{FF2B5EF4-FFF2-40B4-BE49-F238E27FC236}">
                <a16:creationId xmlns:a16="http://schemas.microsoft.com/office/drawing/2014/main" id="{865E623C-1E35-4485-A5B4-A71969BE7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5C6BB9-EF4F-465E-985B-34521F68C583}"/>
              </a:ext>
            </a:extLst>
          </p:cNvPr>
          <p:cNvSpPr>
            <a:spLocks noGrp="1"/>
          </p:cNvSpPr>
          <p:nvPr>
            <p:ph type="sldNum" sz="quarter" idx="12"/>
          </p:nvPr>
        </p:nvSpPr>
        <p:spPr/>
        <p:txBody>
          <a:bodyPr/>
          <a:lstStyle/>
          <a:p>
            <a:fld id="{19590046-DA73-4BBF-84B5-C08E6F75191A}" type="slidenum">
              <a:rPr lang="en-US" smtClean="0"/>
              <a:t>‹N›</a:t>
            </a:fld>
            <a:endParaRPr lang="en-US"/>
          </a:p>
        </p:txBody>
      </p:sp>
    </p:spTree>
    <p:extLst>
      <p:ext uri="{BB962C8B-B14F-4D97-AF65-F5344CB8AC3E}">
        <p14:creationId xmlns:p14="http://schemas.microsoft.com/office/powerpoint/2010/main" val="3677102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87F5577-D71B-4279-B07A-62F703E5D1DC}"/>
              </a:ext>
            </a:extLst>
          </p:cNvPr>
          <p:cNvSpPr>
            <a:spLocks noGrp="1"/>
          </p:cNvSpPr>
          <p:nvPr>
            <p:ph type="dt" sz="half" idx="10"/>
          </p:nvPr>
        </p:nvSpPr>
        <p:spPr/>
        <p:txBody>
          <a:bodyPr/>
          <a:lstStyle/>
          <a:p>
            <a:fld id="{C485584D-7D79-4248-9986-4CA35242F944}" type="datetimeFigureOut">
              <a:rPr lang="en-US" smtClean="0"/>
              <a:t>5/12/2024</a:t>
            </a:fld>
            <a:endParaRPr lang="en-US"/>
          </a:p>
        </p:txBody>
      </p:sp>
      <p:sp>
        <p:nvSpPr>
          <p:cNvPr id="5" name="Footer Placeholder 4">
            <a:extLst>
              <a:ext uri="{FF2B5EF4-FFF2-40B4-BE49-F238E27FC236}">
                <a16:creationId xmlns:a16="http://schemas.microsoft.com/office/drawing/2014/main" id="{F648367D-C35C-4023-BEBE-F834D033B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BFCF8A-B8C6-496A-98A5-BBB52DB70F16}"/>
              </a:ext>
            </a:extLst>
          </p:cNvPr>
          <p:cNvSpPr>
            <a:spLocks noGrp="1"/>
          </p:cNvSpPr>
          <p:nvPr>
            <p:ph type="sldNum" sz="quarter" idx="12"/>
          </p:nvPr>
        </p:nvSpPr>
        <p:spPr/>
        <p:txBody>
          <a:bodyPr/>
          <a:lstStyle/>
          <a:p>
            <a:fld id="{19590046-DA73-4BBF-84B5-C08E6F75191A}" type="slidenum">
              <a:rPr lang="en-US" smtClean="0"/>
              <a:t>‹N›</a:t>
            </a:fld>
            <a:endParaRPr lang="en-US"/>
          </a:p>
        </p:txBody>
      </p:sp>
      <p:sp>
        <p:nvSpPr>
          <p:cNvPr id="11" name="Rectangle 5">
            <a:extLst>
              <a:ext uri="{FF2B5EF4-FFF2-40B4-BE49-F238E27FC236}">
                <a16:creationId xmlns:a16="http://schemas.microsoft.com/office/drawing/2014/main" id="{CDE45C10-227D-42DF-A888-EEFD3784FA8E}"/>
              </a:ext>
              <a:ext uri="{C183D7F6-B498-43B3-948B-1728B52AA6E4}">
                <adec:decorative xmlns:adec="http://schemas.microsoft.com/office/drawing/2017/decorative" val="1"/>
              </a:ext>
            </a:extLst>
          </p:cNvPr>
          <p:cNvSpPr/>
          <p:nvPr/>
        </p:nvSpPr>
        <p:spPr>
          <a:xfrm>
            <a:off x="723900" y="750338"/>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A214944-8898-48BC-AE6F-065DA7BBB8E8}"/>
              </a:ext>
              <a:ext uri="{C183D7F6-B498-43B3-948B-1728B52AA6E4}">
                <adec:decorative xmlns:adec="http://schemas.microsoft.com/office/drawing/2017/decorative" val="1"/>
              </a:ext>
            </a:extLst>
          </p:cNvPr>
          <p:cNvGrpSpPr/>
          <p:nvPr/>
        </p:nvGrpSpPr>
        <p:grpSpPr>
          <a:xfrm>
            <a:off x="2580478" y="4714704"/>
            <a:ext cx="867485" cy="115439"/>
            <a:chOff x="8910933" y="1861308"/>
            <a:chExt cx="867485" cy="115439"/>
          </a:xfrm>
        </p:grpSpPr>
        <p:sp>
          <p:nvSpPr>
            <p:cNvPr id="8" name="Rectangle 7">
              <a:extLst>
                <a:ext uri="{FF2B5EF4-FFF2-40B4-BE49-F238E27FC236}">
                  <a16:creationId xmlns:a16="http://schemas.microsoft.com/office/drawing/2014/main" id="{B94B3AAB-30C4-441D-B481-D253F8325953}"/>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DCB6176-5585-40BC-BC9C-CA625F989F1B}"/>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7C4F1D9-97D8-43DD-A319-C56367F97FCE}"/>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25E64ED-B373-4866-B5A2-E805D3168BBB}"/>
              </a:ext>
            </a:extLst>
          </p:cNvPr>
          <p:cNvSpPr>
            <a:spLocks noGrp="1"/>
          </p:cNvSpPr>
          <p:nvPr>
            <p:ph type="title"/>
          </p:nvPr>
        </p:nvSpPr>
        <p:spPr>
          <a:xfrm>
            <a:off x="1151291" y="1274475"/>
            <a:ext cx="3761832" cy="2823913"/>
          </a:xfrm>
        </p:spPr>
        <p:txBody>
          <a:bodyPr anchor="b">
            <a:normAutofit/>
          </a:bodyPr>
          <a:lstStyle>
            <a:lvl1pPr algn="ctr">
              <a:defRPr sz="3200" cap="all" spc="600" baseline="0"/>
            </a:lvl1pPr>
          </a:lstStyle>
          <a:p>
            <a:r>
              <a:rPr lang="en-US" dirty="0"/>
              <a:t>Click to edit Master title style</a:t>
            </a:r>
          </a:p>
        </p:txBody>
      </p:sp>
      <p:sp>
        <p:nvSpPr>
          <p:cNvPr id="3" name="Text Placeholder 2">
            <a:extLst>
              <a:ext uri="{FF2B5EF4-FFF2-40B4-BE49-F238E27FC236}">
                <a16:creationId xmlns:a16="http://schemas.microsoft.com/office/drawing/2014/main" id="{AB6D6168-DDAE-41B2-A0D5-42185A2D028C}"/>
              </a:ext>
            </a:extLst>
          </p:cNvPr>
          <p:cNvSpPr>
            <a:spLocks noGrp="1"/>
          </p:cNvSpPr>
          <p:nvPr>
            <p:ph type="body" idx="1"/>
          </p:nvPr>
        </p:nvSpPr>
        <p:spPr>
          <a:xfrm>
            <a:off x="6556756" y="2730304"/>
            <a:ext cx="4383030" cy="1397390"/>
          </a:xfrm>
        </p:spPr>
        <p:txBody>
          <a:bodyPr anchor="ctr">
            <a:normAutofit/>
          </a:bodyPr>
          <a:lstStyle>
            <a:lvl1pPr marL="0" indent="0" algn="ctr">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371252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25EB-71EE-41B3-89D2-47A0C7C359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662F7D-C4AD-4BD4-AAC8-F0223EE4A38B}"/>
              </a:ext>
            </a:extLst>
          </p:cNvPr>
          <p:cNvSpPr>
            <a:spLocks noGrp="1"/>
          </p:cNvSpPr>
          <p:nvPr>
            <p:ph sz="half" idx="1"/>
          </p:nvPr>
        </p:nvSpPr>
        <p:spPr>
          <a:xfrm>
            <a:off x="1037305" y="2155369"/>
            <a:ext cx="4953000" cy="39983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D0FB088-28C6-4667-8DF2-0DE32AE3EC30}"/>
              </a:ext>
            </a:extLst>
          </p:cNvPr>
          <p:cNvSpPr>
            <a:spLocks noGrp="1"/>
          </p:cNvSpPr>
          <p:nvPr>
            <p:ph sz="half" idx="2"/>
          </p:nvPr>
        </p:nvSpPr>
        <p:spPr>
          <a:xfrm>
            <a:off x="6172200"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36095F-AE34-4E94-B722-E3A1205AEEDC}"/>
              </a:ext>
            </a:extLst>
          </p:cNvPr>
          <p:cNvSpPr>
            <a:spLocks noGrp="1"/>
          </p:cNvSpPr>
          <p:nvPr>
            <p:ph type="dt" sz="half" idx="10"/>
          </p:nvPr>
        </p:nvSpPr>
        <p:spPr/>
        <p:txBody>
          <a:bodyPr/>
          <a:lstStyle/>
          <a:p>
            <a:fld id="{C485584D-7D79-4248-9986-4CA35242F944}" type="datetimeFigureOut">
              <a:rPr lang="en-US" smtClean="0"/>
              <a:t>5/12/2024</a:t>
            </a:fld>
            <a:endParaRPr lang="en-US"/>
          </a:p>
        </p:txBody>
      </p:sp>
      <p:sp>
        <p:nvSpPr>
          <p:cNvPr id="6" name="Footer Placeholder 5">
            <a:extLst>
              <a:ext uri="{FF2B5EF4-FFF2-40B4-BE49-F238E27FC236}">
                <a16:creationId xmlns:a16="http://schemas.microsoft.com/office/drawing/2014/main" id="{6E06A8E6-BD94-48EA-8F35-DA0DF910A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478AEF-56B8-49F5-81E8-663B1FFA073B}"/>
              </a:ext>
            </a:extLst>
          </p:cNvPr>
          <p:cNvSpPr>
            <a:spLocks noGrp="1"/>
          </p:cNvSpPr>
          <p:nvPr>
            <p:ph type="sldNum" sz="quarter" idx="12"/>
          </p:nvPr>
        </p:nvSpPr>
        <p:spPr/>
        <p:txBody>
          <a:bodyPr/>
          <a:lstStyle/>
          <a:p>
            <a:fld id="{19590046-DA73-4BBF-84B5-C08E6F75191A}" type="slidenum">
              <a:rPr lang="en-US" smtClean="0"/>
              <a:t>‹N›</a:t>
            </a:fld>
            <a:endParaRPr lang="en-US"/>
          </a:p>
        </p:txBody>
      </p:sp>
    </p:spTree>
    <p:extLst>
      <p:ext uri="{BB962C8B-B14F-4D97-AF65-F5344CB8AC3E}">
        <p14:creationId xmlns:p14="http://schemas.microsoft.com/office/powerpoint/2010/main" val="3880065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873F-001F-4254-97F3-05329E6A7B67}"/>
              </a:ext>
            </a:extLst>
          </p:cNvPr>
          <p:cNvSpPr>
            <a:spLocks noGrp="1"/>
          </p:cNvSpPr>
          <p:nvPr>
            <p:ph type="title"/>
          </p:nvPr>
        </p:nvSpPr>
        <p:spPr>
          <a:xfrm>
            <a:off x="1028700" y="555171"/>
            <a:ext cx="10134600" cy="113551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4A37B575-060F-4296-A28A-93DA109F96F5}"/>
              </a:ext>
            </a:extLst>
          </p:cNvPr>
          <p:cNvSpPr>
            <a:spLocks noGrp="1"/>
          </p:cNvSpPr>
          <p:nvPr>
            <p:ph type="body" idx="1"/>
          </p:nvPr>
        </p:nvSpPr>
        <p:spPr>
          <a:xfrm>
            <a:off x="1037306" y="1801620"/>
            <a:ext cx="4849036"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A581A51-F4D1-4A02-9918-C416F820B646}"/>
              </a:ext>
            </a:extLst>
          </p:cNvPr>
          <p:cNvSpPr>
            <a:spLocks noGrp="1"/>
          </p:cNvSpPr>
          <p:nvPr>
            <p:ph sz="half" idx="2"/>
          </p:nvPr>
        </p:nvSpPr>
        <p:spPr>
          <a:xfrm>
            <a:off x="1037306" y="2619103"/>
            <a:ext cx="4849036"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2916D0-3DFE-455D-9888-3FDEFD3DE0CD}"/>
              </a:ext>
            </a:extLst>
          </p:cNvPr>
          <p:cNvSpPr>
            <a:spLocks noGrp="1"/>
          </p:cNvSpPr>
          <p:nvPr>
            <p:ph type="body" sz="quarter" idx="3"/>
          </p:nvPr>
        </p:nvSpPr>
        <p:spPr>
          <a:xfrm>
            <a:off x="6250108" y="1801620"/>
            <a:ext cx="4904585"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093D763-0643-4A48-8007-93391C59F6D5}"/>
              </a:ext>
            </a:extLst>
          </p:cNvPr>
          <p:cNvSpPr>
            <a:spLocks noGrp="1"/>
          </p:cNvSpPr>
          <p:nvPr>
            <p:ph sz="quarter" idx="4"/>
          </p:nvPr>
        </p:nvSpPr>
        <p:spPr>
          <a:xfrm>
            <a:off x="6250108" y="2619103"/>
            <a:ext cx="4904585"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A2D07B-3A5D-41C2-83B8-BD1AD6522CAD}"/>
              </a:ext>
            </a:extLst>
          </p:cNvPr>
          <p:cNvSpPr>
            <a:spLocks noGrp="1"/>
          </p:cNvSpPr>
          <p:nvPr>
            <p:ph type="dt" sz="half" idx="10"/>
          </p:nvPr>
        </p:nvSpPr>
        <p:spPr/>
        <p:txBody>
          <a:bodyPr/>
          <a:lstStyle/>
          <a:p>
            <a:fld id="{C485584D-7D79-4248-9986-4CA35242F944}" type="datetimeFigureOut">
              <a:rPr lang="en-US" smtClean="0"/>
              <a:t>5/12/2024</a:t>
            </a:fld>
            <a:endParaRPr lang="en-US"/>
          </a:p>
        </p:txBody>
      </p:sp>
      <p:sp>
        <p:nvSpPr>
          <p:cNvPr id="8" name="Footer Placeholder 7">
            <a:extLst>
              <a:ext uri="{FF2B5EF4-FFF2-40B4-BE49-F238E27FC236}">
                <a16:creationId xmlns:a16="http://schemas.microsoft.com/office/drawing/2014/main" id="{0E2C1367-FE5A-4CDD-B85B-724FFFE5B5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2F244-23EB-4E1A-B74F-77F23F87978D}"/>
              </a:ext>
            </a:extLst>
          </p:cNvPr>
          <p:cNvSpPr>
            <a:spLocks noGrp="1"/>
          </p:cNvSpPr>
          <p:nvPr>
            <p:ph type="sldNum" sz="quarter" idx="12"/>
          </p:nvPr>
        </p:nvSpPr>
        <p:spPr/>
        <p:txBody>
          <a:bodyPr/>
          <a:lstStyle/>
          <a:p>
            <a:fld id="{19590046-DA73-4BBF-84B5-C08E6F75191A}" type="slidenum">
              <a:rPr lang="en-US" smtClean="0"/>
              <a:t>‹N›</a:t>
            </a:fld>
            <a:endParaRPr lang="en-US"/>
          </a:p>
        </p:txBody>
      </p:sp>
    </p:spTree>
    <p:extLst>
      <p:ext uri="{BB962C8B-B14F-4D97-AF65-F5344CB8AC3E}">
        <p14:creationId xmlns:p14="http://schemas.microsoft.com/office/powerpoint/2010/main" val="344196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76C0A-BEF4-4DE4-A9D2-C60298FC7F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7C0AC-3C98-4D68-AE72-CFFA1638CC02}"/>
              </a:ext>
            </a:extLst>
          </p:cNvPr>
          <p:cNvSpPr>
            <a:spLocks noGrp="1"/>
          </p:cNvSpPr>
          <p:nvPr>
            <p:ph type="dt" sz="half" idx="10"/>
          </p:nvPr>
        </p:nvSpPr>
        <p:spPr/>
        <p:txBody>
          <a:bodyPr/>
          <a:lstStyle/>
          <a:p>
            <a:fld id="{C485584D-7D79-4248-9986-4CA35242F944}" type="datetimeFigureOut">
              <a:rPr lang="en-US" smtClean="0"/>
              <a:t>5/12/2024</a:t>
            </a:fld>
            <a:endParaRPr lang="en-US"/>
          </a:p>
        </p:txBody>
      </p:sp>
      <p:sp>
        <p:nvSpPr>
          <p:cNvPr id="4" name="Footer Placeholder 3">
            <a:extLst>
              <a:ext uri="{FF2B5EF4-FFF2-40B4-BE49-F238E27FC236}">
                <a16:creationId xmlns:a16="http://schemas.microsoft.com/office/drawing/2014/main" id="{FEA7722A-E2E4-45D2-8A20-4853ED6837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6B9201-B20B-4412-B745-F2F6A91487E8}"/>
              </a:ext>
            </a:extLst>
          </p:cNvPr>
          <p:cNvSpPr>
            <a:spLocks noGrp="1"/>
          </p:cNvSpPr>
          <p:nvPr>
            <p:ph type="sldNum" sz="quarter" idx="12"/>
          </p:nvPr>
        </p:nvSpPr>
        <p:spPr/>
        <p:txBody>
          <a:bodyPr/>
          <a:lstStyle/>
          <a:p>
            <a:fld id="{19590046-DA73-4BBF-84B5-C08E6F75191A}" type="slidenum">
              <a:rPr lang="en-US" smtClean="0"/>
              <a:t>‹N›</a:t>
            </a:fld>
            <a:endParaRPr lang="en-US"/>
          </a:p>
        </p:txBody>
      </p:sp>
    </p:spTree>
    <p:extLst>
      <p:ext uri="{BB962C8B-B14F-4D97-AF65-F5344CB8AC3E}">
        <p14:creationId xmlns:p14="http://schemas.microsoft.com/office/powerpoint/2010/main" val="4146416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4889A-9ABE-4409-BAD8-F84C36C1FA09}"/>
              </a:ext>
            </a:extLst>
          </p:cNvPr>
          <p:cNvSpPr>
            <a:spLocks noGrp="1"/>
          </p:cNvSpPr>
          <p:nvPr>
            <p:ph type="dt" sz="half" idx="10"/>
          </p:nvPr>
        </p:nvSpPr>
        <p:spPr/>
        <p:txBody>
          <a:bodyPr/>
          <a:lstStyle/>
          <a:p>
            <a:fld id="{C485584D-7D79-4248-9986-4CA35242F944}" type="datetimeFigureOut">
              <a:rPr lang="en-US" smtClean="0"/>
              <a:t>5/12/2024</a:t>
            </a:fld>
            <a:endParaRPr lang="en-US"/>
          </a:p>
        </p:txBody>
      </p:sp>
      <p:sp>
        <p:nvSpPr>
          <p:cNvPr id="3" name="Footer Placeholder 2">
            <a:extLst>
              <a:ext uri="{FF2B5EF4-FFF2-40B4-BE49-F238E27FC236}">
                <a16:creationId xmlns:a16="http://schemas.microsoft.com/office/drawing/2014/main" id="{7DDA5A70-FE21-4CB6-A67B-1DC798E9E3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84AD11-7FD2-432C-A6AB-395BE9275C1B}"/>
              </a:ext>
            </a:extLst>
          </p:cNvPr>
          <p:cNvSpPr>
            <a:spLocks noGrp="1"/>
          </p:cNvSpPr>
          <p:nvPr>
            <p:ph type="sldNum" sz="quarter" idx="12"/>
          </p:nvPr>
        </p:nvSpPr>
        <p:spPr/>
        <p:txBody>
          <a:bodyPr/>
          <a:lstStyle/>
          <a:p>
            <a:fld id="{19590046-DA73-4BBF-84B5-C08E6F75191A}" type="slidenum">
              <a:rPr lang="en-US" smtClean="0"/>
              <a:t>‹N›</a:t>
            </a:fld>
            <a:endParaRPr lang="en-US"/>
          </a:p>
        </p:txBody>
      </p:sp>
    </p:spTree>
    <p:extLst>
      <p:ext uri="{BB962C8B-B14F-4D97-AF65-F5344CB8AC3E}">
        <p14:creationId xmlns:p14="http://schemas.microsoft.com/office/powerpoint/2010/main" val="2534587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397CF-9CDD-4E78-8F35-A2FFE7867419}"/>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7194BFE-7A85-4123-B0F7-4DB1C141CE60}"/>
              </a:ext>
            </a:extLst>
          </p:cNvPr>
          <p:cNvSpPr>
            <a:spLocks noGrp="1"/>
          </p:cNvSpPr>
          <p:nvPr>
            <p:ph idx="1"/>
          </p:nvPr>
        </p:nvSpPr>
        <p:spPr>
          <a:xfrm>
            <a:off x="5183188" y="1066800"/>
            <a:ext cx="6172200" cy="48386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41EFD6D-1929-4A73-A860-22A36FF5C17D}"/>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B399A5-94A1-4452-AFF0-918BDA8B14F9}"/>
              </a:ext>
            </a:extLst>
          </p:cNvPr>
          <p:cNvSpPr>
            <a:spLocks noGrp="1"/>
          </p:cNvSpPr>
          <p:nvPr>
            <p:ph type="dt" sz="half" idx="10"/>
          </p:nvPr>
        </p:nvSpPr>
        <p:spPr/>
        <p:txBody>
          <a:bodyPr/>
          <a:lstStyle/>
          <a:p>
            <a:fld id="{C485584D-7D79-4248-9986-4CA35242F944}" type="datetimeFigureOut">
              <a:rPr lang="en-US" smtClean="0"/>
              <a:t>5/12/2024</a:t>
            </a:fld>
            <a:endParaRPr lang="en-US"/>
          </a:p>
        </p:txBody>
      </p:sp>
      <p:sp>
        <p:nvSpPr>
          <p:cNvPr id="6" name="Footer Placeholder 5">
            <a:extLst>
              <a:ext uri="{FF2B5EF4-FFF2-40B4-BE49-F238E27FC236}">
                <a16:creationId xmlns:a16="http://schemas.microsoft.com/office/drawing/2014/main" id="{489589D8-DD83-406C-A77A-176D23993B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46024-82ED-40EF-8846-F6CC44BC53DE}"/>
              </a:ext>
            </a:extLst>
          </p:cNvPr>
          <p:cNvSpPr>
            <a:spLocks noGrp="1"/>
          </p:cNvSpPr>
          <p:nvPr>
            <p:ph type="sldNum" sz="quarter" idx="12"/>
          </p:nvPr>
        </p:nvSpPr>
        <p:spPr/>
        <p:txBody>
          <a:bodyPr/>
          <a:lstStyle/>
          <a:p>
            <a:fld id="{19590046-DA73-4BBF-84B5-C08E6F75191A}" type="slidenum">
              <a:rPr lang="en-US" smtClean="0"/>
              <a:t>‹N›</a:t>
            </a:fld>
            <a:endParaRPr lang="en-US"/>
          </a:p>
        </p:txBody>
      </p:sp>
    </p:spTree>
    <p:extLst>
      <p:ext uri="{BB962C8B-B14F-4D97-AF65-F5344CB8AC3E}">
        <p14:creationId xmlns:p14="http://schemas.microsoft.com/office/powerpoint/2010/main" val="1873765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D12FA-83A4-42AF-98D7-312C4C5A7128}"/>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6CF1DC8-2932-4C6E-BFBB-8BA1C9598425}"/>
              </a:ext>
            </a:extLst>
          </p:cNvPr>
          <p:cNvSpPr>
            <a:spLocks noGrp="1"/>
          </p:cNvSpPr>
          <p:nvPr>
            <p:ph type="pic" idx="1"/>
          </p:nvPr>
        </p:nvSpPr>
        <p:spPr>
          <a:xfrm>
            <a:off x="5183188" y="1066800"/>
            <a:ext cx="5942012" cy="4838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D6E0000-EF01-46A5-8A71-25FB7EA3F94A}"/>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1AD40B-9246-4532-9F73-5BA9061C3ABA}"/>
              </a:ext>
            </a:extLst>
          </p:cNvPr>
          <p:cNvSpPr>
            <a:spLocks noGrp="1"/>
          </p:cNvSpPr>
          <p:nvPr>
            <p:ph type="dt" sz="half" idx="10"/>
          </p:nvPr>
        </p:nvSpPr>
        <p:spPr/>
        <p:txBody>
          <a:bodyPr/>
          <a:lstStyle/>
          <a:p>
            <a:fld id="{C485584D-7D79-4248-9986-4CA35242F944}" type="datetimeFigureOut">
              <a:rPr lang="en-US" smtClean="0"/>
              <a:t>5/12/2024</a:t>
            </a:fld>
            <a:endParaRPr lang="en-US"/>
          </a:p>
        </p:txBody>
      </p:sp>
      <p:sp>
        <p:nvSpPr>
          <p:cNvPr id="6" name="Footer Placeholder 5">
            <a:extLst>
              <a:ext uri="{FF2B5EF4-FFF2-40B4-BE49-F238E27FC236}">
                <a16:creationId xmlns:a16="http://schemas.microsoft.com/office/drawing/2014/main" id="{8BE6B9A0-5B1C-4F7B-828A-EF74E51478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2E99FB-C932-4165-A612-8B302D8F7229}"/>
              </a:ext>
            </a:extLst>
          </p:cNvPr>
          <p:cNvSpPr>
            <a:spLocks noGrp="1"/>
          </p:cNvSpPr>
          <p:nvPr>
            <p:ph type="sldNum" sz="quarter" idx="12"/>
          </p:nvPr>
        </p:nvSpPr>
        <p:spPr/>
        <p:txBody>
          <a:bodyPr/>
          <a:lstStyle/>
          <a:p>
            <a:fld id="{19590046-DA73-4BBF-84B5-C08E6F75191A}" type="slidenum">
              <a:rPr lang="en-US" smtClean="0"/>
              <a:t>‹N›</a:t>
            </a:fld>
            <a:endParaRPr lang="en-US"/>
          </a:p>
        </p:txBody>
      </p:sp>
    </p:spTree>
    <p:extLst>
      <p:ext uri="{BB962C8B-B14F-4D97-AF65-F5344CB8AC3E}">
        <p14:creationId xmlns:p14="http://schemas.microsoft.com/office/powerpoint/2010/main" val="834791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000">
              <a:schemeClr val="accent1">
                <a:lumMod val="50000"/>
                <a:lumOff val="50000"/>
              </a:schemeClr>
            </a:gs>
            <a:gs pos="47000">
              <a:schemeClr val="accent1">
                <a:lumMod val="45000"/>
                <a:lumOff val="55000"/>
              </a:schemeClr>
            </a:gs>
            <a:gs pos="100000">
              <a:schemeClr val="accent1">
                <a:lumMod val="45000"/>
                <a:lumOff val="55000"/>
              </a:schemeClr>
            </a:gs>
            <a:gs pos="38000">
              <a:schemeClr val="accent1">
                <a:lumMod val="30000"/>
                <a:lumOff val="70000"/>
              </a:schemeClr>
            </a:gs>
          </a:gsLst>
          <a:lin ang="19200000"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CE7638-D991-46E7-BF2C-67D1AC829628}"/>
              </a:ext>
            </a:extLst>
          </p:cNvPr>
          <p:cNvSpPr>
            <a:spLocks noGrp="1"/>
          </p:cNvSpPr>
          <p:nvPr>
            <p:ph type="title"/>
          </p:nvPr>
        </p:nvSpPr>
        <p:spPr>
          <a:xfrm>
            <a:off x="1028700" y="723900"/>
            <a:ext cx="10134600" cy="1288489"/>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CA7C6B9C-4923-4DAB-9748-D5CD289EB978}"/>
              </a:ext>
            </a:extLst>
          </p:cNvPr>
          <p:cNvSpPr>
            <a:spLocks noGrp="1"/>
          </p:cNvSpPr>
          <p:nvPr>
            <p:ph type="body" idx="1"/>
          </p:nvPr>
        </p:nvSpPr>
        <p:spPr>
          <a:xfrm>
            <a:off x="1028700" y="2161903"/>
            <a:ext cx="10134600" cy="396934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E7578CF6-4B33-40E4-B881-5F4C568378E1}"/>
              </a:ext>
            </a:extLst>
          </p:cNvPr>
          <p:cNvSpPr>
            <a:spLocks noGrp="1"/>
          </p:cNvSpPr>
          <p:nvPr>
            <p:ph type="sldNum" sz="quarter" idx="4"/>
          </p:nvPr>
        </p:nvSpPr>
        <p:spPr>
          <a:xfrm>
            <a:off x="11394765" y="6245032"/>
            <a:ext cx="524491" cy="365125"/>
          </a:xfrm>
          <a:prstGeom prst="rect">
            <a:avLst/>
          </a:prstGeom>
        </p:spPr>
        <p:txBody>
          <a:bodyPr vert="horz" lIns="91440" tIns="45720" rIns="91440" bIns="45720" rtlCol="0" anchor="ctr"/>
          <a:lstStyle>
            <a:lvl1pPr algn="r">
              <a:defRPr sz="1050">
                <a:solidFill>
                  <a:schemeClr val="tx2"/>
                </a:solidFill>
              </a:defRPr>
            </a:lvl1pPr>
          </a:lstStyle>
          <a:p>
            <a:fld id="{19590046-DA73-4BBF-84B5-C08E6F75191A}" type="slidenum">
              <a:rPr lang="en-US" smtClean="0"/>
              <a:t>‹N›</a:t>
            </a:fld>
            <a:endParaRPr lang="en-US"/>
          </a:p>
        </p:txBody>
      </p:sp>
      <p:sp>
        <p:nvSpPr>
          <p:cNvPr id="4" name="Date Placeholder 3">
            <a:extLst>
              <a:ext uri="{FF2B5EF4-FFF2-40B4-BE49-F238E27FC236}">
                <a16:creationId xmlns:a16="http://schemas.microsoft.com/office/drawing/2014/main" id="{25AE857E-F564-4539-9984-10435B6140AC}"/>
              </a:ext>
            </a:extLst>
          </p:cNvPr>
          <p:cNvSpPr>
            <a:spLocks noGrp="1"/>
          </p:cNvSpPr>
          <p:nvPr>
            <p:ph type="dt" sz="half" idx="2"/>
          </p:nvPr>
        </p:nvSpPr>
        <p:spPr>
          <a:xfrm>
            <a:off x="354841" y="6245032"/>
            <a:ext cx="2659380" cy="365125"/>
          </a:xfrm>
          <a:prstGeom prst="rect">
            <a:avLst/>
          </a:prstGeom>
        </p:spPr>
        <p:txBody>
          <a:bodyPr vert="horz" lIns="91440" tIns="45720" rIns="91440" bIns="45720" rtlCol="0" anchor="ctr"/>
          <a:lstStyle>
            <a:lvl1pPr algn="l">
              <a:defRPr sz="1050">
                <a:solidFill>
                  <a:schemeClr val="tx2"/>
                </a:solidFill>
              </a:defRPr>
            </a:lvl1pPr>
          </a:lstStyle>
          <a:p>
            <a:fld id="{C485584D-7D79-4248-9986-4CA35242F944}" type="datetimeFigureOut">
              <a:rPr lang="en-US" smtClean="0"/>
              <a:t>5/12/2024</a:t>
            </a:fld>
            <a:endParaRPr lang="en-US"/>
          </a:p>
        </p:txBody>
      </p:sp>
      <p:sp>
        <p:nvSpPr>
          <p:cNvPr id="5" name="Footer Placeholder 4">
            <a:extLst>
              <a:ext uri="{FF2B5EF4-FFF2-40B4-BE49-F238E27FC236}">
                <a16:creationId xmlns:a16="http://schemas.microsoft.com/office/drawing/2014/main" id="{7D1EABEF-B998-4B11-A878-8F492F8E3983}"/>
              </a:ext>
            </a:extLst>
          </p:cNvPr>
          <p:cNvSpPr>
            <a:spLocks noGrp="1"/>
          </p:cNvSpPr>
          <p:nvPr>
            <p:ph type="ftr" sz="quarter" idx="3"/>
          </p:nvPr>
        </p:nvSpPr>
        <p:spPr>
          <a:xfrm>
            <a:off x="7279964" y="6245033"/>
            <a:ext cx="4112222" cy="365125"/>
          </a:xfrm>
          <a:prstGeom prst="rect">
            <a:avLst/>
          </a:prstGeom>
        </p:spPr>
        <p:txBody>
          <a:bodyPr vert="horz" lIns="91440" tIns="45720" rIns="91440" bIns="45720" rtlCol="0" anchor="ctr"/>
          <a:lstStyle>
            <a:lvl1pPr algn="r">
              <a:defRPr sz="1050">
                <a:solidFill>
                  <a:schemeClr val="tx2"/>
                </a:solidFill>
              </a:defRPr>
            </a:lvl1pPr>
          </a:lstStyle>
          <a:p>
            <a:endParaRPr lang="en-US"/>
          </a:p>
        </p:txBody>
      </p:sp>
      <p:sp>
        <p:nvSpPr>
          <p:cNvPr id="16" name="Freeform: Shape 15">
            <a:extLst>
              <a:ext uri="{FF2B5EF4-FFF2-40B4-BE49-F238E27FC236}">
                <a16:creationId xmlns:a16="http://schemas.microsoft.com/office/drawing/2014/main" id="{9EB54D17-3792-403D-9127-495845021D2B}"/>
              </a:ext>
            </a:extLst>
          </p:cNvPr>
          <p:cNvSpPr/>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1143213"/>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44" r:id="rId6"/>
    <p:sldLayoutId id="2147483740" r:id="rId7"/>
    <p:sldLayoutId id="2147483741" r:id="rId8"/>
    <p:sldLayoutId id="2147483742" r:id="rId9"/>
    <p:sldLayoutId id="2147483743" r:id="rId10"/>
    <p:sldLayoutId id="2147483745" r:id="rId11"/>
  </p:sldLayoutIdLst>
  <p:txStyles>
    <p:title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2.jp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3.jp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5.jpg"/><Relationship Id="rId4" Type="http://schemas.openxmlformats.org/officeDocument/2006/relationships/image" Target="../media/image24.jp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6.jp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1.jpg"/><Relationship Id="rId4" Type="http://schemas.openxmlformats.org/officeDocument/2006/relationships/image" Target="../media/image30.jp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3.jpg"/><Relationship Id="rId4" Type="http://schemas.openxmlformats.org/officeDocument/2006/relationships/image" Target="../media/image32.jp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4.jp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9.jpg"/><Relationship Id="rId4" Type="http://schemas.openxmlformats.org/officeDocument/2006/relationships/image" Target="../media/image38.jp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www.un.org/development/desa/pd/content/datasets" TargetMode="External"/><Relationship Id="rId5" Type="http://schemas.openxmlformats.org/officeDocument/2006/relationships/hyperlink" Target="https://ec.europa.eu/eurostat" TargetMode="Externa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EB54D17-3792-403D-9127-495845021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05FB7726-C6A8-44D0-B179-A65DE454D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CA79669-85CF-4A8E-9B66-F63A5C5B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person in a white dress holding a bouquet of flowers&#10;&#10;Description automatically generated">
            <a:extLst>
              <a:ext uri="{FF2B5EF4-FFF2-40B4-BE49-F238E27FC236}">
                <a16:creationId xmlns:a16="http://schemas.microsoft.com/office/drawing/2014/main" id="{5C5FB076-3972-6EB2-78D2-06626BF8EFF6}"/>
              </a:ext>
            </a:extLst>
          </p:cNvPr>
          <p:cNvPicPr>
            <a:picLocks noChangeAspect="1"/>
          </p:cNvPicPr>
          <p:nvPr/>
        </p:nvPicPr>
        <p:blipFill rotWithShape="1">
          <a:blip r:embed="rId2">
            <a:alphaModFix amt="41000"/>
            <a:extLst>
              <a:ext uri="{28A0092B-C50C-407E-A947-70E740481C1C}">
                <a14:useLocalDpi xmlns:a14="http://schemas.microsoft.com/office/drawing/2010/main" val="0"/>
              </a:ext>
            </a:extLst>
          </a:blip>
          <a:srcRect t="20153" b="42300"/>
          <a:stretch/>
        </p:blipFill>
        <p:spPr>
          <a:xfrm>
            <a:off x="20" y="0"/>
            <a:ext cx="12191980" cy="6857990"/>
          </a:xfrm>
          <a:prstGeom prst="rect">
            <a:avLst/>
          </a:prstGeom>
        </p:spPr>
      </p:pic>
      <p:sp>
        <p:nvSpPr>
          <p:cNvPr id="8" name="TextBox 7">
            <a:extLst>
              <a:ext uri="{FF2B5EF4-FFF2-40B4-BE49-F238E27FC236}">
                <a16:creationId xmlns:a16="http://schemas.microsoft.com/office/drawing/2014/main" id="{C8CD6B73-DB02-A69C-DA8B-6B6D909F2DA3}"/>
              </a:ext>
            </a:extLst>
          </p:cNvPr>
          <p:cNvSpPr txBox="1"/>
          <p:nvPr/>
        </p:nvSpPr>
        <p:spPr>
          <a:xfrm>
            <a:off x="640287" y="4643463"/>
            <a:ext cx="4818119" cy="1200329"/>
          </a:xfrm>
          <a:prstGeom prst="rect">
            <a:avLst/>
          </a:prstGeom>
          <a:noFill/>
        </p:spPr>
        <p:txBody>
          <a:bodyPr wrap="square" rtlCol="0">
            <a:spAutoFit/>
          </a:bodyPr>
          <a:lstStyle/>
          <a:p>
            <a:r>
              <a:rPr lang="en-US" sz="2400" dirty="0">
                <a:solidFill>
                  <a:schemeClr val="accent3">
                    <a:lumMod val="60000"/>
                    <a:lumOff val="40000"/>
                  </a:schemeClr>
                </a:solidFill>
                <a:latin typeface="Cambria Math" panose="02040503050406030204" pitchFamily="18" charset="0"/>
                <a:ea typeface="Cambria Math" panose="02040503050406030204" pitchFamily="18" charset="0"/>
              </a:rPr>
              <a:t>Exploring socio-economic factors impacting marriages and divorces: a Panel Data Analysis</a:t>
            </a:r>
          </a:p>
        </p:txBody>
      </p:sp>
      <p:cxnSp>
        <p:nvCxnSpPr>
          <p:cNvPr id="13" name="Straight Connector 12">
            <a:extLst>
              <a:ext uri="{FF2B5EF4-FFF2-40B4-BE49-F238E27FC236}">
                <a16:creationId xmlns:a16="http://schemas.microsoft.com/office/drawing/2014/main" id="{1780617C-3112-FF66-2E51-6513FE5180EC}"/>
              </a:ext>
            </a:extLst>
          </p:cNvPr>
          <p:cNvCxnSpPr>
            <a:cxnSpLocks/>
          </p:cNvCxnSpPr>
          <p:nvPr/>
        </p:nvCxnSpPr>
        <p:spPr>
          <a:xfrm>
            <a:off x="571810" y="4756591"/>
            <a:ext cx="0" cy="935082"/>
          </a:xfrm>
          <a:prstGeom prst="line">
            <a:avLst/>
          </a:prstGeom>
          <a:ln w="28575">
            <a:solidFill>
              <a:srgbClr val="3C4E55"/>
            </a:solidFill>
          </a:ln>
        </p:spPr>
        <p:style>
          <a:lnRef idx="1">
            <a:schemeClr val="accent1"/>
          </a:lnRef>
          <a:fillRef idx="0">
            <a:schemeClr val="accent1"/>
          </a:fillRef>
          <a:effectRef idx="0">
            <a:schemeClr val="accent1"/>
          </a:effectRef>
          <a:fontRef idx="minor">
            <a:schemeClr val="tx1"/>
          </a:fontRef>
        </p:style>
      </p:cxnSp>
      <p:pic>
        <p:nvPicPr>
          <p:cNvPr id="19" name="Picture 18" descr="A black background with white text&#10;&#10;Description automatically generated">
            <a:extLst>
              <a:ext uri="{FF2B5EF4-FFF2-40B4-BE49-F238E27FC236}">
                <a16:creationId xmlns:a16="http://schemas.microsoft.com/office/drawing/2014/main" id="{7B9109D7-85AF-DF35-0B00-DA22DA2F72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1118" y="103293"/>
            <a:ext cx="1828800" cy="759759"/>
          </a:xfrm>
          <a:prstGeom prst="rect">
            <a:avLst/>
          </a:prstGeom>
        </p:spPr>
      </p:pic>
      <p:sp>
        <p:nvSpPr>
          <p:cNvPr id="26" name="TextBox 25">
            <a:extLst>
              <a:ext uri="{FF2B5EF4-FFF2-40B4-BE49-F238E27FC236}">
                <a16:creationId xmlns:a16="http://schemas.microsoft.com/office/drawing/2014/main" id="{2536FB12-333F-B9AD-B3F3-BC655B6F0B24}"/>
              </a:ext>
            </a:extLst>
          </p:cNvPr>
          <p:cNvSpPr txBox="1"/>
          <p:nvPr/>
        </p:nvSpPr>
        <p:spPr>
          <a:xfrm>
            <a:off x="301306" y="4021793"/>
            <a:ext cx="4532034" cy="584775"/>
          </a:xfrm>
          <a:prstGeom prst="rect">
            <a:avLst/>
          </a:prstGeom>
          <a:noFill/>
        </p:spPr>
        <p:txBody>
          <a:bodyPr wrap="square" rtlCol="0">
            <a:spAutoFit/>
          </a:bodyPr>
          <a:lstStyle/>
          <a:p>
            <a:pPr algn="ctr"/>
            <a:r>
              <a:rPr lang="en-US" sz="3200" b="1" dirty="0">
                <a:solidFill>
                  <a:schemeClr val="accent3">
                    <a:lumMod val="60000"/>
                    <a:lumOff val="40000"/>
                  </a:schemeClr>
                </a:solidFill>
                <a:latin typeface="Cambria Math" panose="02040503050406030204" pitchFamily="18" charset="0"/>
                <a:ea typeface="Cambria Math" panose="02040503050406030204" pitchFamily="18" charset="0"/>
              </a:rPr>
              <a:t>Data-driven Economics </a:t>
            </a:r>
          </a:p>
        </p:txBody>
      </p:sp>
      <p:cxnSp>
        <p:nvCxnSpPr>
          <p:cNvPr id="28" name="Straight Connector 27">
            <a:extLst>
              <a:ext uri="{FF2B5EF4-FFF2-40B4-BE49-F238E27FC236}">
                <a16:creationId xmlns:a16="http://schemas.microsoft.com/office/drawing/2014/main" id="{ED7522C2-3BF9-2EE4-5CCA-65BA590700CC}"/>
              </a:ext>
            </a:extLst>
          </p:cNvPr>
          <p:cNvCxnSpPr>
            <a:cxnSpLocks/>
          </p:cNvCxnSpPr>
          <p:nvPr/>
        </p:nvCxnSpPr>
        <p:spPr>
          <a:xfrm>
            <a:off x="466531" y="6513169"/>
            <a:ext cx="11243387" cy="25672"/>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AC287FA-2A14-6DE4-ED62-480D1844D187}"/>
              </a:ext>
            </a:extLst>
          </p:cNvPr>
          <p:cNvSpPr txBox="1"/>
          <p:nvPr/>
        </p:nvSpPr>
        <p:spPr>
          <a:xfrm>
            <a:off x="9381543" y="6118168"/>
            <a:ext cx="2569416" cy="861774"/>
          </a:xfrm>
          <a:prstGeom prst="rect">
            <a:avLst/>
          </a:prstGeom>
          <a:noFill/>
        </p:spPr>
        <p:txBody>
          <a:bodyPr wrap="square" rtlCol="0">
            <a:spAutoFit/>
          </a:bodyPr>
          <a:lstStyle/>
          <a:p>
            <a:pPr algn="ctr"/>
            <a:r>
              <a:rPr lang="en-US" sz="1600" i="1" dirty="0">
                <a:solidFill>
                  <a:schemeClr val="bg1"/>
                </a:solidFill>
                <a:latin typeface="Cambria Math" panose="02040503050406030204" pitchFamily="18" charset="0"/>
                <a:ea typeface="Cambria Math" panose="02040503050406030204" pitchFamily="18" charset="0"/>
              </a:rPr>
              <a:t>Data Science  -</a:t>
            </a:r>
            <a:r>
              <a:rPr lang="en-US" sz="1600" dirty="0">
                <a:solidFill>
                  <a:schemeClr val="bg1"/>
                </a:solidFill>
                <a:latin typeface="Cambria Math" panose="02040503050406030204" pitchFamily="18" charset="0"/>
                <a:ea typeface="Cambria Math" panose="02040503050406030204" pitchFamily="18" charset="0"/>
              </a:rPr>
              <a:t> 2023/24</a:t>
            </a:r>
          </a:p>
          <a:p>
            <a:pPr algn="ctr"/>
            <a:endParaRPr lang="en-US" sz="1600" i="1" dirty="0">
              <a:solidFill>
                <a:schemeClr val="bg1"/>
              </a:solidFill>
              <a:latin typeface="Cambria Math" panose="02040503050406030204" pitchFamily="18" charset="0"/>
              <a:ea typeface="Cambria Math" panose="02040503050406030204" pitchFamily="18" charset="0"/>
            </a:endParaRPr>
          </a:p>
          <a:p>
            <a:endParaRPr lang="en-US" dirty="0">
              <a:solidFill>
                <a:schemeClr val="bg1"/>
              </a:solidFill>
            </a:endParaRPr>
          </a:p>
        </p:txBody>
      </p:sp>
    </p:spTree>
    <p:extLst>
      <p:ext uri="{BB962C8B-B14F-4D97-AF65-F5344CB8AC3E}">
        <p14:creationId xmlns:p14="http://schemas.microsoft.com/office/powerpoint/2010/main" val="2300598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B1191F8-4F9D-3AFB-363E-28919FA58659}"/>
              </a:ext>
            </a:extLst>
          </p:cNvPr>
          <p:cNvSpPr txBox="1"/>
          <p:nvPr/>
        </p:nvSpPr>
        <p:spPr>
          <a:xfrm>
            <a:off x="466531" y="298564"/>
            <a:ext cx="8254866" cy="1446550"/>
          </a:xfrm>
          <a:prstGeom prst="rect">
            <a:avLst/>
          </a:prstGeom>
          <a:noFill/>
        </p:spPr>
        <p:txBody>
          <a:bodyPr wrap="square" rtlCol="0">
            <a:spAutoFit/>
          </a:bodyPr>
          <a:lstStyle/>
          <a:p>
            <a:r>
              <a:rPr lang="en-US" sz="2800" b="1" dirty="0">
                <a:solidFill>
                  <a:schemeClr val="accent1">
                    <a:lumMod val="75000"/>
                  </a:schemeClr>
                </a:solidFill>
                <a:latin typeface="Cambria Math" panose="02040503050406030204" pitchFamily="18" charset="0"/>
                <a:ea typeface="Cambria Math" panose="02040503050406030204" pitchFamily="18" charset="0"/>
              </a:rPr>
              <a:t>Exploratory Data Analysis</a:t>
            </a:r>
          </a:p>
          <a:p>
            <a:r>
              <a:rPr lang="en-US" sz="2000" b="1" i="1" dirty="0">
                <a:solidFill>
                  <a:schemeClr val="accent1">
                    <a:lumMod val="75000"/>
                  </a:schemeClr>
                </a:solidFill>
                <a:latin typeface="Cambria Math" panose="02040503050406030204" pitchFamily="18" charset="0"/>
                <a:ea typeface="Cambria Math" panose="02040503050406030204" pitchFamily="18" charset="0"/>
              </a:rPr>
              <a:t>Looking for a distribution</a:t>
            </a:r>
          </a:p>
          <a:p>
            <a:endParaRPr lang="en-US" sz="4000" b="1" dirty="0">
              <a:solidFill>
                <a:schemeClr val="accent1">
                  <a:lumMod val="75000"/>
                </a:schemeClr>
              </a:solidFill>
              <a:latin typeface="Cambria Math" panose="02040503050406030204" pitchFamily="18" charset="0"/>
              <a:ea typeface="Cambria Math" panose="02040503050406030204" pitchFamily="18" charset="0"/>
            </a:endParaRPr>
          </a:p>
        </p:txBody>
      </p:sp>
      <p:pic>
        <p:nvPicPr>
          <p:cNvPr id="5" name="Picture 4" descr="A black background with white text&#10;&#10;Description automatically generated">
            <a:extLst>
              <a:ext uri="{FF2B5EF4-FFF2-40B4-BE49-F238E27FC236}">
                <a16:creationId xmlns:a16="http://schemas.microsoft.com/office/drawing/2014/main" id="{4EBC9749-4770-58C7-19C3-424B74B100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8382" y="119936"/>
            <a:ext cx="1828800" cy="759759"/>
          </a:xfrm>
          <a:prstGeom prst="rect">
            <a:avLst/>
          </a:prstGeom>
        </p:spPr>
      </p:pic>
      <p:cxnSp>
        <p:nvCxnSpPr>
          <p:cNvPr id="12" name="Straight Connector 11">
            <a:extLst>
              <a:ext uri="{FF2B5EF4-FFF2-40B4-BE49-F238E27FC236}">
                <a16:creationId xmlns:a16="http://schemas.microsoft.com/office/drawing/2014/main" id="{FBD203C0-CC30-BC54-6C49-7CB92048DEFA}"/>
              </a:ext>
            </a:extLst>
          </p:cNvPr>
          <p:cNvCxnSpPr>
            <a:cxnSpLocks/>
          </p:cNvCxnSpPr>
          <p:nvPr/>
        </p:nvCxnSpPr>
        <p:spPr>
          <a:xfrm>
            <a:off x="466531" y="6513169"/>
            <a:ext cx="11243387" cy="25672"/>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descr="A blue and black logo&#10;&#10;Description automatically generated">
            <a:extLst>
              <a:ext uri="{FF2B5EF4-FFF2-40B4-BE49-F238E27FC236}">
                <a16:creationId xmlns:a16="http://schemas.microsoft.com/office/drawing/2014/main" id="{33EB3CCB-33B7-C802-C230-64304AFA64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7565" y="6070047"/>
            <a:ext cx="546413" cy="546413"/>
          </a:xfrm>
          <a:prstGeom prst="rect">
            <a:avLst/>
          </a:prstGeom>
        </p:spPr>
      </p:pic>
      <p:sp>
        <p:nvSpPr>
          <p:cNvPr id="3" name="TextBox 2">
            <a:extLst>
              <a:ext uri="{FF2B5EF4-FFF2-40B4-BE49-F238E27FC236}">
                <a16:creationId xmlns:a16="http://schemas.microsoft.com/office/drawing/2014/main" id="{7AEE0585-7501-67FC-3F83-44F029F00C49}"/>
              </a:ext>
            </a:extLst>
          </p:cNvPr>
          <p:cNvSpPr txBox="1"/>
          <p:nvPr/>
        </p:nvSpPr>
        <p:spPr>
          <a:xfrm>
            <a:off x="7565365" y="1435020"/>
            <a:ext cx="3893595" cy="4524315"/>
          </a:xfrm>
          <a:prstGeom prst="rect">
            <a:avLst/>
          </a:prstGeom>
          <a:noFill/>
        </p:spPr>
        <p:txBody>
          <a:bodyPr wrap="square" rtlCol="0">
            <a:spAutoFit/>
          </a:bodyPr>
          <a:lstStyle/>
          <a:p>
            <a:r>
              <a:rPr lang="en-US" sz="1600" dirty="0">
                <a:solidFill>
                  <a:schemeClr val="bg2">
                    <a:lumMod val="25000"/>
                  </a:schemeClr>
                </a:solidFill>
                <a:latin typeface="Cambria Math" panose="02040503050406030204" pitchFamily="18" charset="0"/>
                <a:ea typeface="Cambria Math" panose="02040503050406030204" pitchFamily="18" charset="0"/>
              </a:rPr>
              <a:t>We would like to start our analysis by considering our dataset as a </a:t>
            </a:r>
            <a:r>
              <a:rPr lang="en-US" sz="1600" b="1" dirty="0">
                <a:solidFill>
                  <a:schemeClr val="bg2">
                    <a:lumMod val="25000"/>
                  </a:schemeClr>
                </a:solidFill>
                <a:latin typeface="Cambria Math" panose="02040503050406030204" pitchFamily="18" charset="0"/>
                <a:ea typeface="Cambria Math" panose="02040503050406030204" pitchFamily="18" charset="0"/>
              </a:rPr>
              <a:t>pooled cross-sectional </a:t>
            </a:r>
            <a:r>
              <a:rPr lang="en-US" sz="1600" dirty="0">
                <a:solidFill>
                  <a:schemeClr val="bg2">
                    <a:lumMod val="25000"/>
                  </a:schemeClr>
                </a:solidFill>
                <a:latin typeface="Cambria Math" panose="02040503050406030204" pitchFamily="18" charset="0"/>
                <a:ea typeface="Cambria Math" panose="02040503050406030204" pitchFamily="18" charset="0"/>
              </a:rPr>
              <a:t>one. </a:t>
            </a:r>
          </a:p>
          <a:p>
            <a:r>
              <a:rPr lang="en-US" sz="1600" dirty="0">
                <a:solidFill>
                  <a:schemeClr val="bg2">
                    <a:lumMod val="25000"/>
                  </a:schemeClr>
                </a:solidFill>
                <a:latin typeface="Cambria Math" panose="02040503050406030204" pitchFamily="18" charset="0"/>
                <a:ea typeface="Cambria Math" panose="02040503050406030204" pitchFamily="18" charset="0"/>
              </a:rPr>
              <a:t>Thus, we are interested in understanding the empirical distribution of the </a:t>
            </a:r>
            <a:r>
              <a:rPr lang="en-US" sz="1600" i="1" dirty="0">
                <a:solidFill>
                  <a:schemeClr val="bg2">
                    <a:lumMod val="25000"/>
                  </a:schemeClr>
                </a:solidFill>
                <a:latin typeface="Cambria Math" panose="02040503050406030204" pitchFamily="18" charset="0"/>
                <a:ea typeface="Cambria Math" panose="02040503050406030204" pitchFamily="18" charset="0"/>
              </a:rPr>
              <a:t>y</a:t>
            </a:r>
            <a:r>
              <a:rPr lang="en-US" sz="1600" dirty="0">
                <a:solidFill>
                  <a:schemeClr val="bg2">
                    <a:lumMod val="25000"/>
                  </a:schemeClr>
                </a:solidFill>
                <a:latin typeface="Cambria Math" panose="02040503050406030204" pitchFamily="18" charset="0"/>
                <a:ea typeface="Cambria Math" panose="02040503050406030204" pitchFamily="18" charset="0"/>
              </a:rPr>
              <a:t>  variable.</a:t>
            </a:r>
          </a:p>
          <a:p>
            <a:endParaRPr lang="en-US" sz="1600" dirty="0">
              <a:solidFill>
                <a:schemeClr val="bg2">
                  <a:lumMod val="25000"/>
                </a:schemeClr>
              </a:solidFill>
              <a:latin typeface="Cambria Math" panose="02040503050406030204" pitchFamily="18" charset="0"/>
              <a:ea typeface="Cambria Math" panose="02040503050406030204" pitchFamily="18" charset="0"/>
            </a:endParaRPr>
          </a:p>
          <a:p>
            <a:endParaRPr lang="en-US" sz="1600" dirty="0">
              <a:solidFill>
                <a:schemeClr val="bg2">
                  <a:lumMod val="25000"/>
                </a:schemeClr>
              </a:solidFill>
              <a:latin typeface="Cambria Math" panose="02040503050406030204" pitchFamily="18" charset="0"/>
              <a:ea typeface="Cambria Math" panose="02040503050406030204" pitchFamily="18" charset="0"/>
            </a:endParaRPr>
          </a:p>
          <a:p>
            <a:r>
              <a:rPr lang="en-US" sz="1600" dirty="0">
                <a:solidFill>
                  <a:schemeClr val="bg2">
                    <a:lumMod val="25000"/>
                  </a:schemeClr>
                </a:solidFill>
                <a:latin typeface="Cambria Math" panose="02040503050406030204" pitchFamily="18" charset="0"/>
                <a:ea typeface="Cambria Math" panose="02040503050406030204" pitchFamily="18" charset="0"/>
              </a:rPr>
              <a:t>As can be deduced from the side plots, it is interesting to apply a monotonic transformation (log) to the data empirical distribution, gaining nice statistical properties.</a:t>
            </a:r>
          </a:p>
          <a:p>
            <a:endParaRPr lang="en-US" sz="1600" dirty="0">
              <a:solidFill>
                <a:schemeClr val="bg2">
                  <a:lumMod val="25000"/>
                </a:schemeClr>
              </a:solidFill>
              <a:latin typeface="Cambria Math" panose="02040503050406030204" pitchFamily="18" charset="0"/>
              <a:ea typeface="Cambria Math" panose="02040503050406030204" pitchFamily="18" charset="0"/>
            </a:endParaRPr>
          </a:p>
          <a:p>
            <a:r>
              <a:rPr lang="en-US" sz="1600" dirty="0">
                <a:solidFill>
                  <a:schemeClr val="bg2">
                    <a:lumMod val="25000"/>
                  </a:schemeClr>
                </a:solidFill>
                <a:latin typeface="Cambria Math" panose="02040503050406030204" pitchFamily="18" charset="0"/>
                <a:ea typeface="Cambria Math" panose="02040503050406030204" pitchFamily="18" charset="0"/>
              </a:rPr>
              <a:t>By using the log(y) as dependent variable we are able to control for the skewness of data (simply look at the median-mean gap).</a:t>
            </a:r>
          </a:p>
        </p:txBody>
      </p:sp>
      <p:pic>
        <p:nvPicPr>
          <p:cNvPr id="7" name="Picture 6" descr="A screenshot of a graph&#10;&#10;Description automatically generated">
            <a:extLst>
              <a:ext uri="{FF2B5EF4-FFF2-40B4-BE49-F238E27FC236}">
                <a16:creationId xmlns:a16="http://schemas.microsoft.com/office/drawing/2014/main" id="{F58AD66D-84AA-BDC0-4A47-BF625730FB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040" y="1399394"/>
            <a:ext cx="6306114" cy="4892214"/>
          </a:xfrm>
          <a:prstGeom prst="rect">
            <a:avLst/>
          </a:prstGeom>
        </p:spPr>
      </p:pic>
    </p:spTree>
    <p:extLst>
      <p:ext uri="{BB962C8B-B14F-4D97-AF65-F5344CB8AC3E}">
        <p14:creationId xmlns:p14="http://schemas.microsoft.com/office/powerpoint/2010/main" val="1851776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ack background with white text&#10;&#10;Description automatically generated">
            <a:extLst>
              <a:ext uri="{FF2B5EF4-FFF2-40B4-BE49-F238E27FC236}">
                <a16:creationId xmlns:a16="http://schemas.microsoft.com/office/drawing/2014/main" id="{A85E370D-46AF-3028-51DB-EE84BADFF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8382" y="119936"/>
            <a:ext cx="1828800" cy="759759"/>
          </a:xfrm>
          <a:prstGeom prst="rect">
            <a:avLst/>
          </a:prstGeom>
        </p:spPr>
      </p:pic>
      <p:sp>
        <p:nvSpPr>
          <p:cNvPr id="6" name="TextBox 5">
            <a:extLst>
              <a:ext uri="{FF2B5EF4-FFF2-40B4-BE49-F238E27FC236}">
                <a16:creationId xmlns:a16="http://schemas.microsoft.com/office/drawing/2014/main" id="{C0C47AAE-54D3-2170-3B59-06037ABEFFA4}"/>
              </a:ext>
            </a:extLst>
          </p:cNvPr>
          <p:cNvSpPr txBox="1"/>
          <p:nvPr/>
        </p:nvSpPr>
        <p:spPr>
          <a:xfrm>
            <a:off x="615687" y="1659501"/>
            <a:ext cx="3925018" cy="4031873"/>
          </a:xfrm>
          <a:prstGeom prst="rect">
            <a:avLst/>
          </a:prstGeom>
          <a:noFill/>
        </p:spPr>
        <p:txBody>
          <a:bodyPr wrap="square" rtlCol="0">
            <a:spAutoFit/>
          </a:bodyPr>
          <a:lstStyle/>
          <a:p>
            <a:r>
              <a:rPr lang="en-US" sz="1600" dirty="0">
                <a:solidFill>
                  <a:schemeClr val="bg2">
                    <a:lumMod val="25000"/>
                  </a:schemeClr>
                </a:solidFill>
                <a:latin typeface="Cambria Math" panose="02040503050406030204" pitchFamily="18" charset="0"/>
                <a:ea typeface="Cambria Math" panose="02040503050406030204" pitchFamily="18" charset="0"/>
              </a:rPr>
              <a:t>Given the high number of independent variables, it is useful to analyze any strong correlations among them.</a:t>
            </a:r>
          </a:p>
          <a:p>
            <a:endParaRPr lang="en-US" sz="1600" dirty="0">
              <a:solidFill>
                <a:schemeClr val="bg2">
                  <a:lumMod val="25000"/>
                </a:schemeClr>
              </a:solidFill>
              <a:latin typeface="Cambria Math" panose="02040503050406030204" pitchFamily="18" charset="0"/>
              <a:ea typeface="Cambria Math" panose="02040503050406030204" pitchFamily="18" charset="0"/>
            </a:endParaRPr>
          </a:p>
          <a:p>
            <a:r>
              <a:rPr lang="en-US" sz="1600" dirty="0">
                <a:solidFill>
                  <a:schemeClr val="bg2">
                    <a:lumMod val="25000"/>
                  </a:schemeClr>
                </a:solidFill>
                <a:latin typeface="Cambria Math" panose="02040503050406030204" pitchFamily="18" charset="0"/>
                <a:ea typeface="Cambria Math" panose="02040503050406030204" pitchFamily="18" charset="0"/>
              </a:rPr>
              <a:t>Some collinearity arises from the fact that:</a:t>
            </a:r>
          </a:p>
          <a:p>
            <a:endParaRPr lang="en-US" sz="1600" dirty="0">
              <a:solidFill>
                <a:schemeClr val="bg2">
                  <a:lumMod val="25000"/>
                </a:schemeClr>
              </a:solidFill>
              <a:latin typeface="Cambria Math" panose="02040503050406030204" pitchFamily="18" charset="0"/>
              <a:ea typeface="Cambria Math" panose="02040503050406030204" pitchFamily="18" charset="0"/>
            </a:endParaRPr>
          </a:p>
          <a:p>
            <a:pPr marL="285750" indent="-285750">
              <a:buFont typeface="Wingdings" panose="05000000000000000000" pitchFamily="2" charset="2"/>
              <a:buChar char="v"/>
            </a:pPr>
            <a:r>
              <a:rPr lang="en-US" sz="1600" dirty="0">
                <a:solidFill>
                  <a:schemeClr val="bg2">
                    <a:lumMod val="25000"/>
                  </a:schemeClr>
                </a:solidFill>
                <a:latin typeface="Cambria Math" panose="02040503050406030204" pitchFamily="18" charset="0"/>
                <a:ea typeface="Cambria Math" panose="02040503050406030204" pitchFamily="18" charset="0"/>
              </a:rPr>
              <a:t>certain variables are proportional to</a:t>
            </a:r>
          </a:p>
          <a:p>
            <a:r>
              <a:rPr lang="en-US" sz="1600" dirty="0">
                <a:solidFill>
                  <a:schemeClr val="bg2">
                    <a:lumMod val="25000"/>
                  </a:schemeClr>
                </a:solidFill>
                <a:latin typeface="Cambria Math" panose="02040503050406030204" pitchFamily="18" charset="0"/>
                <a:ea typeface="Cambria Math" panose="02040503050406030204" pitchFamily="18" charset="0"/>
              </a:rPr>
              <a:t> each other  (e.g. fertility and birth rate)</a:t>
            </a:r>
          </a:p>
          <a:p>
            <a:endParaRPr lang="en-US" sz="1600" dirty="0">
              <a:solidFill>
                <a:schemeClr val="bg2">
                  <a:lumMod val="25000"/>
                </a:schemeClr>
              </a:solidFill>
              <a:latin typeface="Cambria Math" panose="02040503050406030204" pitchFamily="18" charset="0"/>
              <a:ea typeface="Cambria Math" panose="02040503050406030204" pitchFamily="18" charset="0"/>
            </a:endParaRPr>
          </a:p>
          <a:p>
            <a:pPr marL="285750" indent="-285750">
              <a:buFont typeface="Wingdings" panose="05000000000000000000" pitchFamily="2" charset="2"/>
              <a:buChar char="v"/>
            </a:pPr>
            <a:r>
              <a:rPr lang="en-US" sz="1600" dirty="0">
                <a:solidFill>
                  <a:schemeClr val="bg2">
                    <a:lumMod val="25000"/>
                  </a:schemeClr>
                </a:solidFill>
                <a:latin typeface="Cambria Math" panose="02040503050406030204" pitchFamily="18" charset="0"/>
                <a:ea typeface="Cambria Math" panose="02040503050406030204" pitchFamily="18" charset="0"/>
              </a:rPr>
              <a:t>one variable defines a subset (or the complementary set) of another</a:t>
            </a:r>
          </a:p>
          <a:p>
            <a:pPr marL="285750" indent="-285750">
              <a:buFont typeface="Wingdings" panose="05000000000000000000" pitchFamily="2" charset="2"/>
              <a:buChar char="v"/>
            </a:pPr>
            <a:endParaRPr lang="en-US" sz="1600" dirty="0">
              <a:solidFill>
                <a:schemeClr val="bg2">
                  <a:lumMod val="25000"/>
                </a:schemeClr>
              </a:solidFill>
              <a:latin typeface="Cambria Math" panose="02040503050406030204" pitchFamily="18" charset="0"/>
              <a:ea typeface="Cambria Math" panose="02040503050406030204" pitchFamily="18" charset="0"/>
            </a:endParaRPr>
          </a:p>
          <a:p>
            <a:pPr marL="285750" indent="-285750">
              <a:buFont typeface="Wingdings" panose="05000000000000000000" pitchFamily="2" charset="2"/>
              <a:buChar char="v"/>
            </a:pPr>
            <a:endParaRPr lang="en-US" sz="1600" dirty="0">
              <a:solidFill>
                <a:schemeClr val="bg2">
                  <a:lumMod val="25000"/>
                </a:schemeClr>
              </a:solidFill>
              <a:latin typeface="Cambria Math" panose="02040503050406030204" pitchFamily="18" charset="0"/>
              <a:ea typeface="Cambria Math" panose="02040503050406030204" pitchFamily="18" charset="0"/>
            </a:endParaRPr>
          </a:p>
          <a:p>
            <a:r>
              <a:rPr lang="en-US" sz="1600" dirty="0">
                <a:solidFill>
                  <a:schemeClr val="bg2">
                    <a:lumMod val="25000"/>
                  </a:schemeClr>
                </a:solidFill>
                <a:latin typeface="Cambria Math" panose="02040503050406030204" pitchFamily="18" charset="0"/>
                <a:ea typeface="Cambria Math" panose="02040503050406030204" pitchFamily="18" charset="0"/>
              </a:rPr>
              <a:t>It will be necessary to </a:t>
            </a:r>
            <a:r>
              <a:rPr lang="en-US" sz="1600" b="1" dirty="0">
                <a:solidFill>
                  <a:schemeClr val="bg2">
                    <a:lumMod val="25000"/>
                  </a:schemeClr>
                </a:solidFill>
                <a:latin typeface="Cambria Math" panose="02040503050406030204" pitchFamily="18" charset="0"/>
                <a:ea typeface="Cambria Math" panose="02040503050406030204" pitchFamily="18" charset="0"/>
              </a:rPr>
              <a:t>exclude high collinearity variables</a:t>
            </a:r>
            <a:r>
              <a:rPr lang="en-US" sz="1600" dirty="0">
                <a:solidFill>
                  <a:schemeClr val="bg2">
                    <a:lumMod val="25000"/>
                  </a:schemeClr>
                </a:solidFill>
                <a:latin typeface="Cambria Math" panose="02040503050406030204" pitchFamily="18" charset="0"/>
                <a:ea typeface="Cambria Math" panose="02040503050406030204" pitchFamily="18" charset="0"/>
              </a:rPr>
              <a:t> when we test our models</a:t>
            </a:r>
          </a:p>
        </p:txBody>
      </p:sp>
      <p:cxnSp>
        <p:nvCxnSpPr>
          <p:cNvPr id="7" name="Straight Connector 6">
            <a:extLst>
              <a:ext uri="{FF2B5EF4-FFF2-40B4-BE49-F238E27FC236}">
                <a16:creationId xmlns:a16="http://schemas.microsoft.com/office/drawing/2014/main" id="{3F054917-2976-16C1-31BC-2748C1972AE8}"/>
              </a:ext>
            </a:extLst>
          </p:cNvPr>
          <p:cNvCxnSpPr>
            <a:cxnSpLocks/>
          </p:cNvCxnSpPr>
          <p:nvPr/>
        </p:nvCxnSpPr>
        <p:spPr>
          <a:xfrm>
            <a:off x="466531" y="6513169"/>
            <a:ext cx="11243387" cy="25672"/>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7CF0189-D35B-A8C9-27AE-FA0960457A23}"/>
              </a:ext>
            </a:extLst>
          </p:cNvPr>
          <p:cNvSpPr txBox="1"/>
          <p:nvPr/>
        </p:nvSpPr>
        <p:spPr>
          <a:xfrm>
            <a:off x="413272" y="237574"/>
            <a:ext cx="8254866" cy="1692771"/>
          </a:xfrm>
          <a:prstGeom prst="rect">
            <a:avLst/>
          </a:prstGeom>
          <a:noFill/>
        </p:spPr>
        <p:txBody>
          <a:bodyPr wrap="square" rtlCol="0">
            <a:spAutoFit/>
          </a:bodyPr>
          <a:lstStyle/>
          <a:p>
            <a:r>
              <a:rPr lang="en-US" sz="4000" b="1" dirty="0">
                <a:solidFill>
                  <a:schemeClr val="accent1">
                    <a:lumMod val="75000"/>
                  </a:schemeClr>
                </a:solidFill>
                <a:latin typeface="Cambria Math" panose="02040503050406030204" pitchFamily="18" charset="0"/>
                <a:ea typeface="Cambria Math" panose="02040503050406030204" pitchFamily="18" charset="0"/>
              </a:rPr>
              <a:t>Exploratory Data Analysis</a:t>
            </a:r>
          </a:p>
          <a:p>
            <a:r>
              <a:rPr lang="en-US" sz="2000" b="1" i="1" dirty="0">
                <a:solidFill>
                  <a:schemeClr val="accent1">
                    <a:lumMod val="75000"/>
                  </a:schemeClr>
                </a:solidFill>
                <a:latin typeface="Cambria Math" panose="02040503050406030204" pitchFamily="18" charset="0"/>
                <a:ea typeface="Cambria Math" panose="02040503050406030204" pitchFamily="18" charset="0"/>
              </a:rPr>
              <a:t>Correlation Matrix</a:t>
            </a:r>
          </a:p>
          <a:p>
            <a:endParaRPr lang="en-US" sz="4000" b="1" dirty="0">
              <a:solidFill>
                <a:schemeClr val="accent1">
                  <a:lumMod val="75000"/>
                </a:schemeClr>
              </a:solidFill>
              <a:latin typeface="Cambria Math" panose="02040503050406030204" pitchFamily="18" charset="0"/>
              <a:ea typeface="Cambria Math" panose="02040503050406030204" pitchFamily="18" charset="0"/>
            </a:endParaRPr>
          </a:p>
        </p:txBody>
      </p:sp>
      <p:pic>
        <p:nvPicPr>
          <p:cNvPr id="16" name="Picture 15" descr="A graph of a number of numbers&#10;&#10;Description automatically generated with medium confidence">
            <a:extLst>
              <a:ext uri="{FF2B5EF4-FFF2-40B4-BE49-F238E27FC236}">
                <a16:creationId xmlns:a16="http://schemas.microsoft.com/office/drawing/2014/main" id="{FAD9F496-B7CB-801C-18FB-B7417F4C8C65}"/>
              </a:ext>
            </a:extLst>
          </p:cNvPr>
          <p:cNvPicPr>
            <a:picLocks noChangeAspect="1"/>
          </p:cNvPicPr>
          <p:nvPr/>
        </p:nvPicPr>
        <p:blipFill rotWithShape="1">
          <a:blip r:embed="rId3">
            <a:extLst>
              <a:ext uri="{28A0092B-C50C-407E-A947-70E740481C1C}">
                <a14:useLocalDpi xmlns:a14="http://schemas.microsoft.com/office/drawing/2010/main" val="0"/>
              </a:ext>
            </a:extLst>
          </a:blip>
          <a:srcRect t="18217" r="12589" b="4646"/>
          <a:stretch/>
        </p:blipFill>
        <p:spPr>
          <a:xfrm>
            <a:off x="5408761" y="1170568"/>
            <a:ext cx="6231943" cy="5342601"/>
          </a:xfrm>
          <a:prstGeom prst="rect">
            <a:avLst/>
          </a:prstGeom>
        </p:spPr>
      </p:pic>
      <p:pic>
        <p:nvPicPr>
          <p:cNvPr id="17" name="Picture 16" descr="A blue and black logo&#10;&#10;Description automatically generated">
            <a:extLst>
              <a:ext uri="{FF2B5EF4-FFF2-40B4-BE49-F238E27FC236}">
                <a16:creationId xmlns:a16="http://schemas.microsoft.com/office/drawing/2014/main" id="{0CF69AC4-E80B-2AEB-FF48-B7E23C4CF2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7565" y="6070047"/>
            <a:ext cx="546413" cy="546413"/>
          </a:xfrm>
          <a:prstGeom prst="rect">
            <a:avLst/>
          </a:prstGeom>
        </p:spPr>
      </p:pic>
    </p:spTree>
    <p:extLst>
      <p:ext uri="{BB962C8B-B14F-4D97-AF65-F5344CB8AC3E}">
        <p14:creationId xmlns:p14="http://schemas.microsoft.com/office/powerpoint/2010/main" val="1101168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ack background with white text&#10;&#10;Description automatically generated">
            <a:extLst>
              <a:ext uri="{FF2B5EF4-FFF2-40B4-BE49-F238E27FC236}">
                <a16:creationId xmlns:a16="http://schemas.microsoft.com/office/drawing/2014/main" id="{A85E370D-46AF-3028-51DB-EE84BADFF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8382" y="119936"/>
            <a:ext cx="1828800" cy="759759"/>
          </a:xfrm>
          <a:prstGeom prst="rect">
            <a:avLst/>
          </a:prstGeom>
        </p:spPr>
      </p:pic>
      <p:cxnSp>
        <p:nvCxnSpPr>
          <p:cNvPr id="7" name="Straight Connector 6">
            <a:extLst>
              <a:ext uri="{FF2B5EF4-FFF2-40B4-BE49-F238E27FC236}">
                <a16:creationId xmlns:a16="http://schemas.microsoft.com/office/drawing/2014/main" id="{3F054917-2976-16C1-31BC-2748C1972AE8}"/>
              </a:ext>
            </a:extLst>
          </p:cNvPr>
          <p:cNvCxnSpPr>
            <a:cxnSpLocks/>
          </p:cNvCxnSpPr>
          <p:nvPr/>
        </p:nvCxnSpPr>
        <p:spPr>
          <a:xfrm>
            <a:off x="466531" y="6513169"/>
            <a:ext cx="11243387" cy="25672"/>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7CF0189-D35B-A8C9-27AE-FA0960457A23}"/>
              </a:ext>
            </a:extLst>
          </p:cNvPr>
          <p:cNvSpPr txBox="1"/>
          <p:nvPr/>
        </p:nvSpPr>
        <p:spPr>
          <a:xfrm>
            <a:off x="413272" y="237574"/>
            <a:ext cx="8254866" cy="1323439"/>
          </a:xfrm>
          <a:prstGeom prst="rect">
            <a:avLst/>
          </a:prstGeom>
          <a:noFill/>
        </p:spPr>
        <p:txBody>
          <a:bodyPr wrap="square" rtlCol="0">
            <a:spAutoFit/>
          </a:bodyPr>
          <a:lstStyle/>
          <a:p>
            <a:r>
              <a:rPr lang="en-US" sz="4000" b="1" dirty="0">
                <a:solidFill>
                  <a:schemeClr val="accent1">
                    <a:lumMod val="75000"/>
                  </a:schemeClr>
                </a:solidFill>
                <a:latin typeface="Cambria Math" panose="02040503050406030204" pitchFamily="18" charset="0"/>
                <a:ea typeface="Cambria Math" panose="02040503050406030204" pitchFamily="18" charset="0"/>
              </a:rPr>
              <a:t>Pooled OLS</a:t>
            </a:r>
            <a:endParaRPr lang="en-US" sz="2000" b="1" i="1" dirty="0">
              <a:solidFill>
                <a:schemeClr val="accent1">
                  <a:lumMod val="75000"/>
                </a:schemeClr>
              </a:solidFill>
              <a:latin typeface="Cambria Math" panose="02040503050406030204" pitchFamily="18" charset="0"/>
              <a:ea typeface="Cambria Math" panose="02040503050406030204" pitchFamily="18" charset="0"/>
            </a:endParaRPr>
          </a:p>
          <a:p>
            <a:endParaRPr lang="en-US" sz="4000" b="1" dirty="0">
              <a:solidFill>
                <a:schemeClr val="accent1">
                  <a:lumMod val="75000"/>
                </a:schemeClr>
              </a:solidFill>
              <a:latin typeface="Cambria Math" panose="02040503050406030204" pitchFamily="18" charset="0"/>
              <a:ea typeface="Cambria Math" panose="02040503050406030204" pitchFamily="18" charset="0"/>
            </a:endParaRP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4E2D42CA-947B-2F24-8091-A9583C457CAB}"/>
                  </a:ext>
                </a:extLst>
              </p:cNvPr>
              <p:cNvSpPr txBox="1"/>
              <p:nvPr/>
            </p:nvSpPr>
            <p:spPr>
              <a:xfrm>
                <a:off x="503758" y="1209974"/>
                <a:ext cx="4842683" cy="4031873"/>
              </a:xfrm>
              <a:prstGeom prst="rect">
                <a:avLst/>
              </a:prstGeom>
              <a:noFill/>
            </p:spPr>
            <p:txBody>
              <a:bodyPr wrap="square" rtlCol="0">
                <a:spAutoFit/>
              </a:bodyPr>
              <a:lstStyle/>
              <a:p>
                <a:r>
                  <a:rPr lang="en-US" sz="1600" dirty="0">
                    <a:solidFill>
                      <a:schemeClr val="bg2">
                        <a:lumMod val="25000"/>
                      </a:schemeClr>
                    </a:solidFill>
                    <a:latin typeface="Cambria Math" panose="02040503050406030204" pitchFamily="18" charset="0"/>
                    <a:ea typeface="Cambria Math" panose="02040503050406030204" pitchFamily="18" charset="0"/>
                  </a:rPr>
                  <a:t>Using the information form the previous slides, we try to fit our fist model: the Pooled OLS Regression Model.</a:t>
                </a:r>
              </a:p>
              <a:p>
                <a:endParaRPr lang="en-US" sz="1600" dirty="0">
                  <a:solidFill>
                    <a:schemeClr val="bg2">
                      <a:lumMod val="25000"/>
                    </a:schemeClr>
                  </a:solidFill>
                  <a:latin typeface="Cambria Math" panose="02040503050406030204" pitchFamily="18" charset="0"/>
                  <a:ea typeface="Cambria Math" panose="02040503050406030204" pitchFamily="18" charset="0"/>
                </a:endParaRPr>
              </a:p>
              <a:p>
                <a:r>
                  <a:rPr lang="en-US" sz="1600" dirty="0">
                    <a:solidFill>
                      <a:schemeClr val="bg2">
                        <a:lumMod val="25000"/>
                      </a:schemeClr>
                    </a:solidFill>
                    <a:latin typeface="Cambria Math" panose="02040503050406030204" pitchFamily="18" charset="0"/>
                    <a:ea typeface="Cambria Math" panose="02040503050406030204" pitchFamily="18" charset="0"/>
                  </a:rPr>
                  <a:t>Two important choices:</a:t>
                </a:r>
              </a:p>
              <a:p>
                <a:endParaRPr lang="en-US" sz="1600" dirty="0">
                  <a:solidFill>
                    <a:schemeClr val="bg2">
                      <a:lumMod val="25000"/>
                    </a:schemeClr>
                  </a:solidFill>
                  <a:latin typeface="Cambria Math" panose="02040503050406030204" pitchFamily="18" charset="0"/>
                  <a:ea typeface="Cambria Math" panose="02040503050406030204" pitchFamily="18" charset="0"/>
                </a:endParaRPr>
              </a:p>
              <a:p>
                <a:pPr marL="342900" indent="-342900">
                  <a:buFont typeface="+mj-lt"/>
                  <a:buAutoNum type="arabicPeriod"/>
                </a:pPr>
                <a:r>
                  <a:rPr lang="en-US" sz="1600" dirty="0">
                    <a:solidFill>
                      <a:schemeClr val="bg2">
                        <a:lumMod val="25000"/>
                      </a:schemeClr>
                    </a:solidFill>
                    <a:latin typeface="Cambria Math" panose="02040503050406030204" pitchFamily="18" charset="0"/>
                    <a:ea typeface="Cambria Math" panose="02040503050406030204" pitchFamily="18" charset="0"/>
                  </a:rPr>
                  <a:t>Use the log(y) as dependent variable</a:t>
                </a:r>
              </a:p>
              <a:p>
                <a:pPr marL="342900" indent="-342900">
                  <a:buFont typeface="+mj-lt"/>
                  <a:buAutoNum type="arabicPeriod"/>
                </a:pPr>
                <a:r>
                  <a:rPr lang="en-US" sz="1600" dirty="0">
                    <a:solidFill>
                      <a:schemeClr val="bg2">
                        <a:lumMod val="25000"/>
                      </a:schemeClr>
                    </a:solidFill>
                    <a:latin typeface="Cambria Math" panose="02040503050406030204" pitchFamily="18" charset="0"/>
                    <a:ea typeface="Cambria Math" panose="02040503050406030204" pitchFamily="18" charset="0"/>
                  </a:rPr>
                  <a:t>Pay attention to highly correlated features</a:t>
                </a:r>
              </a:p>
              <a:p>
                <a:pPr marL="342900" indent="-342900">
                  <a:buFont typeface="+mj-lt"/>
                  <a:buAutoNum type="arabicPeriod"/>
                </a:pPr>
                <a:endParaRPr lang="en-US" sz="1600" dirty="0">
                  <a:solidFill>
                    <a:schemeClr val="bg2">
                      <a:lumMod val="25000"/>
                    </a:schemeClr>
                  </a:solidFill>
                  <a:latin typeface="Cambria Math" panose="02040503050406030204" pitchFamily="18" charset="0"/>
                  <a:ea typeface="Cambria Math" panose="02040503050406030204" pitchFamily="18" charset="0"/>
                </a:endParaRPr>
              </a:p>
              <a:p>
                <a:r>
                  <a:rPr lang="en-US" sz="1600" dirty="0">
                    <a:solidFill>
                      <a:schemeClr val="bg2">
                        <a:lumMod val="25000"/>
                      </a:schemeClr>
                    </a:solidFill>
                    <a:latin typeface="Cambria Math" panose="02040503050406030204" pitchFamily="18" charset="0"/>
                    <a:ea typeface="Cambria Math" panose="02040503050406030204" pitchFamily="18" charset="0"/>
                  </a:rPr>
                  <a:t>Notice that the Pooled OLS regression exploits the cross-sectional nature of data by stacking samples for different periods of time and introduces the relative period </a:t>
                </a:r>
                <a:r>
                  <a:rPr lang="en-US" sz="1600" b="1" dirty="0">
                    <a:solidFill>
                      <a:schemeClr val="bg2">
                        <a:lumMod val="25000"/>
                      </a:schemeClr>
                    </a:solidFill>
                    <a:latin typeface="Cambria Math" panose="02040503050406030204" pitchFamily="18" charset="0"/>
                    <a:ea typeface="Cambria Math" panose="02040503050406030204" pitchFamily="18" charset="0"/>
                  </a:rPr>
                  <a:t>dummy variables:</a:t>
                </a:r>
              </a:p>
              <a:p>
                <a:endParaRPr lang="en-US" sz="1600" b="1" dirty="0">
                  <a:solidFill>
                    <a:schemeClr val="bg2">
                      <a:lumMod val="25000"/>
                    </a:schemeClr>
                  </a:solidFill>
                  <a:latin typeface="Cambria Math" panose="02040503050406030204" pitchFamily="18" charset="0"/>
                  <a:ea typeface="Cambria Math" panose="02040503050406030204" pitchFamily="18" charset="0"/>
                </a:endParaRPr>
              </a:p>
              <a:p>
                <a:endParaRPr lang="en-US" sz="1600" b="1" dirty="0">
                  <a:solidFill>
                    <a:schemeClr val="bg2">
                      <a:lumMod val="25000"/>
                    </a:schemeClr>
                  </a:solidFill>
                  <a:latin typeface="Cambria Math" panose="02040503050406030204" pitchFamily="18" charset="0"/>
                  <a:ea typeface="Cambria Math" panose="02040503050406030204" pitchFamily="18" charset="0"/>
                </a:endParaRPr>
              </a:p>
              <a:p>
                <a14:m>
                  <m:oMathPara xmlns:m="http://schemas.openxmlformats.org/officeDocument/2006/math">
                    <m:oMathParaPr>
                      <m:jc m:val="centerGroup"/>
                    </m:oMathParaPr>
                    <m:oMath xmlns:m="http://schemas.openxmlformats.org/officeDocument/2006/math">
                      <m:sSub>
                        <m:sSubPr>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sSubPr>
                        <m:e>
                          <m:r>
                            <a:rPr lang="it-IT" sz="1600" b="0" i="1" smtClean="0">
                              <a:solidFill>
                                <a:schemeClr val="bg2">
                                  <a:lumMod val="25000"/>
                                </a:schemeClr>
                              </a:solidFill>
                              <a:latin typeface="Cambria Math" panose="02040503050406030204" pitchFamily="18" charset="0"/>
                              <a:ea typeface="Cambria Math" panose="02040503050406030204" pitchFamily="18" charset="0"/>
                            </a:rPr>
                            <m:t>𝑦</m:t>
                          </m:r>
                        </m:e>
                        <m:sub>
                          <m:r>
                            <a:rPr lang="it-IT" sz="1600" b="0" i="1" smtClean="0">
                              <a:solidFill>
                                <a:schemeClr val="bg2">
                                  <a:lumMod val="25000"/>
                                </a:schemeClr>
                              </a:solidFill>
                              <a:latin typeface="Cambria Math" panose="02040503050406030204" pitchFamily="18" charset="0"/>
                              <a:ea typeface="Cambria Math" panose="02040503050406030204" pitchFamily="18" charset="0"/>
                            </a:rPr>
                            <m:t>𝑖𝑡</m:t>
                          </m:r>
                        </m:sub>
                      </m:sSub>
                      <m:r>
                        <a:rPr lang="it-IT" sz="1600" b="0" i="1" smtClean="0">
                          <a:solidFill>
                            <a:schemeClr val="bg2">
                              <a:lumMod val="25000"/>
                            </a:schemeClr>
                          </a:solidFill>
                          <a:latin typeface="Cambria Math" panose="02040503050406030204" pitchFamily="18" charset="0"/>
                          <a:ea typeface="Cambria Math" panose="02040503050406030204" pitchFamily="18" charset="0"/>
                        </a:rPr>
                        <m:t>=</m:t>
                      </m:r>
                      <m:sSub>
                        <m:sSubPr>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sSubPr>
                        <m:e>
                          <m:r>
                            <a:rPr lang="it-IT" sz="1600" b="0" i="1" smtClean="0">
                              <a:solidFill>
                                <a:schemeClr val="bg2">
                                  <a:lumMod val="25000"/>
                                </a:schemeClr>
                              </a:solidFill>
                              <a:latin typeface="Cambria Math" panose="02040503050406030204" pitchFamily="18" charset="0"/>
                              <a:ea typeface="Cambria Math" panose="02040503050406030204" pitchFamily="18" charset="0"/>
                            </a:rPr>
                            <m:t>𝛽</m:t>
                          </m:r>
                        </m:e>
                        <m:sub>
                          <m:r>
                            <a:rPr lang="it-IT" sz="1600" b="0" i="1" smtClean="0">
                              <a:solidFill>
                                <a:schemeClr val="bg2">
                                  <a:lumMod val="25000"/>
                                </a:schemeClr>
                              </a:solidFill>
                              <a:latin typeface="Cambria Math" panose="02040503050406030204" pitchFamily="18" charset="0"/>
                              <a:ea typeface="Cambria Math" panose="02040503050406030204" pitchFamily="18" charset="0"/>
                            </a:rPr>
                            <m:t>0</m:t>
                          </m:r>
                        </m:sub>
                      </m:sSub>
                      <m:r>
                        <a:rPr lang="it-IT" sz="1600" b="0" i="1" smtClean="0">
                          <a:solidFill>
                            <a:schemeClr val="bg2">
                              <a:lumMod val="25000"/>
                            </a:schemeClr>
                          </a:solidFill>
                          <a:latin typeface="Cambria Math" panose="02040503050406030204" pitchFamily="18" charset="0"/>
                          <a:ea typeface="Cambria Math" panose="02040503050406030204" pitchFamily="18" charset="0"/>
                        </a:rPr>
                        <m:t>+</m:t>
                      </m:r>
                      <m:sSub>
                        <m:sSubPr>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sSubPr>
                        <m:e>
                          <m:r>
                            <a:rPr lang="it-IT" sz="1600" b="0" i="1" smtClean="0">
                              <a:solidFill>
                                <a:schemeClr val="bg2">
                                  <a:lumMod val="25000"/>
                                </a:schemeClr>
                              </a:solidFill>
                              <a:latin typeface="Cambria Math" panose="02040503050406030204" pitchFamily="18" charset="0"/>
                              <a:ea typeface="Cambria Math" panose="02040503050406030204" pitchFamily="18" charset="0"/>
                            </a:rPr>
                            <m:t>𝛿</m:t>
                          </m:r>
                        </m:e>
                        <m:sub>
                          <m:r>
                            <a:rPr lang="it-IT" sz="1600" b="0" i="1" smtClean="0">
                              <a:solidFill>
                                <a:schemeClr val="bg2">
                                  <a:lumMod val="25000"/>
                                </a:schemeClr>
                              </a:solidFill>
                              <a:latin typeface="Cambria Math" panose="02040503050406030204" pitchFamily="18" charset="0"/>
                              <a:ea typeface="Cambria Math" panose="02040503050406030204" pitchFamily="18" charset="0"/>
                            </a:rPr>
                            <m:t>0</m:t>
                          </m:r>
                        </m:sub>
                      </m:sSub>
                      <m:r>
                        <a:rPr lang="it-IT" sz="1600" b="0" i="1" smtClean="0">
                          <a:solidFill>
                            <a:schemeClr val="bg2">
                              <a:lumMod val="25000"/>
                            </a:schemeClr>
                          </a:solidFill>
                          <a:latin typeface="Cambria Math" panose="02040503050406030204" pitchFamily="18" charset="0"/>
                          <a:ea typeface="Cambria Math" panose="02040503050406030204" pitchFamily="18" charset="0"/>
                        </a:rPr>
                        <m:t>𝑑</m:t>
                      </m:r>
                      <m:sSub>
                        <m:sSubPr>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sSubPr>
                        <m:e>
                          <m:r>
                            <a:rPr lang="it-IT" sz="1600" b="0" i="1" smtClean="0">
                              <a:solidFill>
                                <a:schemeClr val="bg2">
                                  <a:lumMod val="25000"/>
                                </a:schemeClr>
                              </a:solidFill>
                              <a:latin typeface="Cambria Math" panose="02040503050406030204" pitchFamily="18" charset="0"/>
                              <a:ea typeface="Cambria Math" panose="02040503050406030204" pitchFamily="18" charset="0"/>
                            </a:rPr>
                            <m:t>2</m:t>
                          </m:r>
                        </m:e>
                        <m:sub>
                          <m:r>
                            <a:rPr lang="it-IT" sz="1600" b="0" i="1" smtClean="0">
                              <a:solidFill>
                                <a:schemeClr val="bg2">
                                  <a:lumMod val="25000"/>
                                </a:schemeClr>
                              </a:solidFill>
                              <a:latin typeface="Cambria Math" panose="02040503050406030204" pitchFamily="18" charset="0"/>
                              <a:ea typeface="Cambria Math" panose="02040503050406030204" pitchFamily="18" charset="0"/>
                            </a:rPr>
                            <m:t>𝑡</m:t>
                          </m:r>
                        </m:sub>
                      </m:sSub>
                    </m:oMath>
                  </m:oMathPara>
                </a14:m>
                <a:endParaRPr lang="en-US" sz="1600" dirty="0">
                  <a:solidFill>
                    <a:schemeClr val="bg2">
                      <a:lumMod val="25000"/>
                    </a:schemeClr>
                  </a:solidFill>
                  <a:latin typeface="Cambria Math" panose="02040503050406030204" pitchFamily="18" charset="0"/>
                  <a:ea typeface="Cambria Math" panose="02040503050406030204" pitchFamily="18" charset="0"/>
                </a:endParaRPr>
              </a:p>
            </p:txBody>
          </p:sp>
        </mc:Choice>
        <mc:Fallback>
          <p:sp>
            <p:nvSpPr>
              <p:cNvPr id="3" name="TextBox 2">
                <a:extLst>
                  <a:ext uri="{FF2B5EF4-FFF2-40B4-BE49-F238E27FC236}">
                    <a16:creationId xmlns:a16="http://schemas.microsoft.com/office/drawing/2014/main" id="{4E2D42CA-947B-2F24-8091-A9583C457CAB}"/>
                  </a:ext>
                </a:extLst>
              </p:cNvPr>
              <p:cNvSpPr txBox="1">
                <a:spLocks noRot="1" noChangeAspect="1" noMove="1" noResize="1" noEditPoints="1" noAdjustHandles="1" noChangeArrowheads="1" noChangeShapeType="1" noTextEdit="1"/>
              </p:cNvSpPr>
              <p:nvPr/>
            </p:nvSpPr>
            <p:spPr>
              <a:xfrm>
                <a:off x="503758" y="1209974"/>
                <a:ext cx="4842683" cy="4031873"/>
              </a:xfrm>
              <a:prstGeom prst="rect">
                <a:avLst/>
              </a:prstGeom>
              <a:blipFill>
                <a:blip r:embed="rId3"/>
                <a:stretch>
                  <a:fillRect l="-756" t="-604" r="-882"/>
                </a:stretch>
              </a:blipFill>
            </p:spPr>
            <p:txBody>
              <a:bodyPr/>
              <a:lstStyle/>
              <a:p>
                <a:r>
                  <a:rPr lang="it-IT">
                    <a:noFill/>
                  </a:rPr>
                  <a:t> </a:t>
                </a:r>
              </a:p>
            </p:txBody>
          </p:sp>
        </mc:Fallback>
      </mc:AlternateContent>
      <p:pic>
        <p:nvPicPr>
          <p:cNvPr id="13" name="Picture 12" descr="A blue and black logo&#10;&#10;Description automatically generated">
            <a:extLst>
              <a:ext uri="{FF2B5EF4-FFF2-40B4-BE49-F238E27FC236}">
                <a16:creationId xmlns:a16="http://schemas.microsoft.com/office/drawing/2014/main" id="{120EC451-2EAA-FDD2-6801-4AFDD5ADFF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7565" y="6070047"/>
            <a:ext cx="546413" cy="546413"/>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87316B4A-5E3F-3069-7F6B-FF767EF917C0}"/>
              </a:ext>
            </a:extLst>
          </p:cNvPr>
          <p:cNvPicPr>
            <a:picLocks noChangeAspect="1"/>
          </p:cNvPicPr>
          <p:nvPr/>
        </p:nvPicPr>
        <p:blipFill rotWithShape="1">
          <a:blip r:embed="rId5">
            <a:extLst>
              <a:ext uri="{28A0092B-C50C-407E-A947-70E740481C1C}">
                <a14:useLocalDpi xmlns:a14="http://schemas.microsoft.com/office/drawing/2010/main" val="0"/>
              </a:ext>
            </a:extLst>
          </a:blip>
          <a:srcRect t="-1" b="984"/>
          <a:stretch/>
        </p:blipFill>
        <p:spPr>
          <a:xfrm>
            <a:off x="5961510" y="2017798"/>
            <a:ext cx="4842682" cy="4109163"/>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5332A058-D950-C9C0-EB16-526B881C11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61510" y="1082556"/>
            <a:ext cx="4842682" cy="957975"/>
          </a:xfrm>
          <a:prstGeom prst="rect">
            <a:avLst/>
          </a:prstGeom>
        </p:spPr>
      </p:pic>
    </p:spTree>
    <p:extLst>
      <p:ext uri="{BB962C8B-B14F-4D97-AF65-F5344CB8AC3E}">
        <p14:creationId xmlns:p14="http://schemas.microsoft.com/office/powerpoint/2010/main" val="2559315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ack background with white text&#10;&#10;Description automatically generated">
            <a:extLst>
              <a:ext uri="{FF2B5EF4-FFF2-40B4-BE49-F238E27FC236}">
                <a16:creationId xmlns:a16="http://schemas.microsoft.com/office/drawing/2014/main" id="{A85E370D-46AF-3028-51DB-EE84BADFF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8382" y="119936"/>
            <a:ext cx="1828800" cy="759759"/>
          </a:xfrm>
          <a:prstGeom prst="rect">
            <a:avLst/>
          </a:prstGeom>
        </p:spPr>
      </p:pic>
      <p:cxnSp>
        <p:nvCxnSpPr>
          <p:cNvPr id="7" name="Straight Connector 6">
            <a:extLst>
              <a:ext uri="{FF2B5EF4-FFF2-40B4-BE49-F238E27FC236}">
                <a16:creationId xmlns:a16="http://schemas.microsoft.com/office/drawing/2014/main" id="{3F054917-2976-16C1-31BC-2748C1972AE8}"/>
              </a:ext>
            </a:extLst>
          </p:cNvPr>
          <p:cNvCxnSpPr>
            <a:cxnSpLocks/>
          </p:cNvCxnSpPr>
          <p:nvPr/>
        </p:nvCxnSpPr>
        <p:spPr>
          <a:xfrm>
            <a:off x="466531" y="6513169"/>
            <a:ext cx="11243387" cy="25672"/>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7CF0189-D35B-A8C9-27AE-FA0960457A23}"/>
              </a:ext>
            </a:extLst>
          </p:cNvPr>
          <p:cNvSpPr txBox="1"/>
          <p:nvPr/>
        </p:nvSpPr>
        <p:spPr>
          <a:xfrm>
            <a:off x="413272" y="312222"/>
            <a:ext cx="8254866" cy="1323439"/>
          </a:xfrm>
          <a:prstGeom prst="rect">
            <a:avLst/>
          </a:prstGeom>
          <a:noFill/>
        </p:spPr>
        <p:txBody>
          <a:bodyPr wrap="square" rtlCol="0">
            <a:spAutoFit/>
          </a:bodyPr>
          <a:lstStyle/>
          <a:p>
            <a:r>
              <a:rPr lang="en-US" sz="4000" b="1" dirty="0">
                <a:solidFill>
                  <a:schemeClr val="accent1">
                    <a:lumMod val="75000"/>
                  </a:schemeClr>
                </a:solidFill>
                <a:latin typeface="Cambria Math" panose="02040503050406030204" pitchFamily="18" charset="0"/>
                <a:ea typeface="Cambria Math" panose="02040503050406030204" pitchFamily="18" charset="0"/>
              </a:rPr>
              <a:t>VIF correction for Multicollinearity</a:t>
            </a:r>
            <a:endParaRPr lang="en-US" sz="2000" b="1" i="1" dirty="0">
              <a:solidFill>
                <a:schemeClr val="accent1">
                  <a:lumMod val="75000"/>
                </a:schemeClr>
              </a:solidFill>
              <a:latin typeface="Cambria Math" panose="02040503050406030204" pitchFamily="18" charset="0"/>
              <a:ea typeface="Cambria Math" panose="02040503050406030204" pitchFamily="18" charset="0"/>
            </a:endParaRPr>
          </a:p>
          <a:p>
            <a:endParaRPr lang="en-US" sz="4000" b="1" dirty="0">
              <a:solidFill>
                <a:schemeClr val="accent1">
                  <a:lumMod val="75000"/>
                </a:schemeClr>
              </a:solidFill>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E2D42CA-947B-2F24-8091-A9583C457CAB}"/>
                  </a:ext>
                </a:extLst>
              </p:cNvPr>
              <p:cNvSpPr txBox="1"/>
              <p:nvPr/>
            </p:nvSpPr>
            <p:spPr>
              <a:xfrm>
                <a:off x="3377632" y="1685113"/>
                <a:ext cx="7268596" cy="3773534"/>
              </a:xfrm>
              <a:prstGeom prst="rect">
                <a:avLst/>
              </a:prstGeom>
              <a:noFill/>
            </p:spPr>
            <p:txBody>
              <a:bodyPr wrap="square" rtlCol="0">
                <a:spAutoFit/>
              </a:bodyPr>
              <a:lstStyle/>
              <a:p>
                <a:r>
                  <a:rPr lang="en-US" sz="1600" b="1" dirty="0">
                    <a:solidFill>
                      <a:schemeClr val="bg2">
                        <a:lumMod val="25000"/>
                      </a:schemeClr>
                    </a:solidFill>
                    <a:latin typeface="Cambria Math" panose="02040503050406030204" pitchFamily="18" charset="0"/>
                    <a:ea typeface="Cambria Math" panose="02040503050406030204" pitchFamily="18" charset="0"/>
                  </a:rPr>
                  <a:t>Multicollinearity</a:t>
                </a:r>
              </a:p>
              <a:p>
                <a:r>
                  <a:rPr lang="en-US" sz="1600" dirty="0">
                    <a:solidFill>
                      <a:schemeClr val="bg2">
                        <a:lumMod val="25000"/>
                      </a:schemeClr>
                    </a:solidFill>
                    <a:latin typeface="Cambria Math" panose="02040503050406030204" pitchFamily="18" charset="0"/>
                    <a:ea typeface="Cambria Math" panose="02040503050406030204" pitchFamily="18" charset="0"/>
                  </a:rPr>
                  <a:t>High (but not perfect) correlation between two or more independent variables</a:t>
                </a:r>
              </a:p>
              <a:p>
                <a:r>
                  <a:rPr lang="en-US" sz="1600" dirty="0">
                    <a:solidFill>
                      <a:schemeClr val="bg2">
                        <a:lumMod val="25000"/>
                      </a:schemeClr>
                    </a:solidFill>
                    <a:latin typeface="Cambria Math" panose="02040503050406030204" pitchFamily="18" charset="0"/>
                    <a:ea typeface="Cambria Math" panose="02040503050406030204" pitchFamily="18" charset="0"/>
                  </a:rPr>
                  <a:t>is called multicollinearity.</a:t>
                </a:r>
              </a:p>
              <a:p>
                <a:endParaRPr lang="en-US" sz="1600" dirty="0">
                  <a:solidFill>
                    <a:schemeClr val="bg2">
                      <a:lumMod val="25000"/>
                    </a:schemeClr>
                  </a:solidFill>
                  <a:latin typeface="Cambria Math" panose="02040503050406030204" pitchFamily="18" charset="0"/>
                  <a:ea typeface="Cambria Math" panose="02040503050406030204" pitchFamily="18" charset="0"/>
                </a:endParaRPr>
              </a:p>
              <a:p>
                <a:endParaRPr lang="en-US" sz="1600" dirty="0">
                  <a:solidFill>
                    <a:schemeClr val="bg2">
                      <a:lumMod val="25000"/>
                    </a:schemeClr>
                  </a:solidFill>
                  <a:latin typeface="Cambria Math" panose="02040503050406030204" pitchFamily="18" charset="0"/>
                  <a:ea typeface="Cambria Math" panose="02040503050406030204" pitchFamily="18" charset="0"/>
                </a:endParaRPr>
              </a:p>
              <a:p>
                <a:r>
                  <a:rPr lang="en-US" sz="1600" b="1" dirty="0">
                    <a:solidFill>
                      <a:schemeClr val="bg2">
                        <a:lumMod val="25000"/>
                      </a:schemeClr>
                    </a:solidFill>
                    <a:latin typeface="Cambria Math" panose="02040503050406030204" pitchFamily="18" charset="0"/>
                    <a:ea typeface="Cambria Math" panose="02040503050406030204" pitchFamily="18" charset="0"/>
                  </a:rPr>
                  <a:t>VIF</a:t>
                </a:r>
              </a:p>
              <a:p>
                <a:r>
                  <a:rPr lang="en-US" sz="1600" dirty="0">
                    <a:solidFill>
                      <a:schemeClr val="bg2">
                        <a:lumMod val="25000"/>
                      </a:schemeClr>
                    </a:solidFill>
                    <a:latin typeface="Cambria Math" panose="02040503050406030204" pitchFamily="18" charset="0"/>
                    <a:ea typeface="Cambria Math" panose="02040503050406030204" pitchFamily="18" charset="0"/>
                  </a:rPr>
                  <a:t>Variance Inflation Factor statistic is intended to determine the severity of multicollinearity. Thresholding the values of VIF at 10 to choice which variables potentially affect our model</a:t>
                </a:r>
              </a:p>
              <a:p>
                <a:endParaRPr lang="en-US" sz="1600" dirty="0">
                  <a:solidFill>
                    <a:schemeClr val="bg2">
                      <a:lumMod val="25000"/>
                    </a:schemeClr>
                  </a:solidFill>
                  <a:latin typeface="Cambria Math" panose="02040503050406030204" pitchFamily="18" charset="0"/>
                  <a:ea typeface="Cambria Math" panose="02040503050406030204" pitchFamily="18" charset="0"/>
                </a:endParaRPr>
              </a:p>
              <a:p>
                <a:endParaRPr lang="en-US" sz="1600" dirty="0">
                  <a:solidFill>
                    <a:schemeClr val="bg2">
                      <a:lumMod val="25000"/>
                    </a:schemeClr>
                  </a:solidFill>
                  <a:latin typeface="Cambria Math" panose="02040503050406030204" pitchFamily="18" charset="0"/>
                  <a:ea typeface="Cambria Math" panose="02040503050406030204" pitchFamily="18" charset="0"/>
                </a:endParaRPr>
              </a:p>
              <a:p>
                <a:r>
                  <a:rPr lang="en-US" sz="1600" dirty="0">
                    <a:solidFill>
                      <a:schemeClr val="bg2">
                        <a:lumMod val="25000"/>
                      </a:schemeClr>
                    </a:solidFill>
                    <a:latin typeface="Cambria Math" panose="02040503050406030204" pitchFamily="18" charset="0"/>
                    <a:ea typeface="Cambria Math" panose="02040503050406030204" pitchFamily="18" charset="0"/>
                  </a:rPr>
                  <a:t> </a:t>
                </a:r>
                <a14:m>
                  <m:oMath xmlns:m="http://schemas.openxmlformats.org/officeDocument/2006/math">
                    <m:r>
                      <a:rPr lang="it-IT" sz="1600" b="1" i="1" smtClean="0">
                        <a:solidFill>
                          <a:schemeClr val="bg2">
                            <a:lumMod val="25000"/>
                          </a:schemeClr>
                        </a:solidFill>
                        <a:latin typeface="Cambria Math" panose="02040503050406030204" pitchFamily="18" charset="0"/>
                        <a:ea typeface="Cambria Math" panose="02040503050406030204" pitchFamily="18" charset="0"/>
                      </a:rPr>
                      <m:t>𝑽𝑰</m:t>
                    </m:r>
                    <m:sSub>
                      <m:sSubPr>
                        <m:ctrlPr>
                          <a:rPr lang="it-IT" sz="1600" b="1" i="1" smtClean="0">
                            <a:solidFill>
                              <a:schemeClr val="bg2">
                                <a:lumMod val="25000"/>
                              </a:schemeClr>
                            </a:solidFill>
                            <a:latin typeface="Cambria Math" panose="02040503050406030204" pitchFamily="18" charset="0"/>
                            <a:ea typeface="Cambria Math" panose="02040503050406030204" pitchFamily="18" charset="0"/>
                          </a:rPr>
                        </m:ctrlPr>
                      </m:sSubPr>
                      <m:e>
                        <m:r>
                          <a:rPr lang="it-IT" sz="1600" b="1" i="1" smtClean="0">
                            <a:solidFill>
                              <a:schemeClr val="bg2">
                                <a:lumMod val="25000"/>
                              </a:schemeClr>
                            </a:solidFill>
                            <a:latin typeface="Cambria Math" panose="02040503050406030204" pitchFamily="18" charset="0"/>
                            <a:ea typeface="Cambria Math" panose="02040503050406030204" pitchFamily="18" charset="0"/>
                          </a:rPr>
                          <m:t>𝑭</m:t>
                        </m:r>
                      </m:e>
                      <m:sub>
                        <m:r>
                          <a:rPr lang="it-IT" sz="1600" b="1" i="1" smtClean="0">
                            <a:solidFill>
                              <a:schemeClr val="bg2">
                                <a:lumMod val="25000"/>
                              </a:schemeClr>
                            </a:solidFill>
                            <a:latin typeface="Cambria Math" panose="02040503050406030204" pitchFamily="18" charset="0"/>
                            <a:ea typeface="Cambria Math" panose="02040503050406030204" pitchFamily="18" charset="0"/>
                          </a:rPr>
                          <m:t>𝒋</m:t>
                        </m:r>
                      </m:sub>
                    </m:sSub>
                    <m:r>
                      <a:rPr lang="it-IT" sz="1600" b="1" i="1" smtClean="0">
                        <a:solidFill>
                          <a:schemeClr val="bg2">
                            <a:lumMod val="25000"/>
                          </a:schemeClr>
                        </a:solidFill>
                        <a:latin typeface="Cambria Math" panose="02040503050406030204" pitchFamily="18" charset="0"/>
                        <a:ea typeface="Cambria Math" panose="02040503050406030204" pitchFamily="18" charset="0"/>
                      </a:rPr>
                      <m:t>=</m:t>
                    </m:r>
                    <m:f>
                      <m:fPr>
                        <m:ctrlPr>
                          <a:rPr lang="it-IT" sz="1600" b="1" i="1" smtClean="0">
                            <a:solidFill>
                              <a:schemeClr val="bg2">
                                <a:lumMod val="25000"/>
                              </a:schemeClr>
                            </a:solidFill>
                            <a:latin typeface="Cambria Math" panose="02040503050406030204" pitchFamily="18" charset="0"/>
                            <a:ea typeface="Cambria Math" panose="02040503050406030204" pitchFamily="18" charset="0"/>
                          </a:rPr>
                        </m:ctrlPr>
                      </m:fPr>
                      <m:num>
                        <m:r>
                          <a:rPr lang="it-IT" sz="1600" b="1" i="1" smtClean="0">
                            <a:solidFill>
                              <a:schemeClr val="bg2">
                                <a:lumMod val="25000"/>
                              </a:schemeClr>
                            </a:solidFill>
                            <a:latin typeface="Cambria Math" panose="02040503050406030204" pitchFamily="18" charset="0"/>
                            <a:ea typeface="Cambria Math" panose="02040503050406030204" pitchFamily="18" charset="0"/>
                          </a:rPr>
                          <m:t>𝟏</m:t>
                        </m:r>
                      </m:num>
                      <m:den>
                        <m:d>
                          <m:dPr>
                            <m:ctrlPr>
                              <a:rPr lang="it-IT" sz="1600" b="1" i="1" smtClean="0">
                                <a:solidFill>
                                  <a:schemeClr val="bg2">
                                    <a:lumMod val="25000"/>
                                  </a:schemeClr>
                                </a:solidFill>
                                <a:latin typeface="Cambria Math" panose="02040503050406030204" pitchFamily="18" charset="0"/>
                                <a:ea typeface="Cambria Math" panose="02040503050406030204" pitchFamily="18" charset="0"/>
                              </a:rPr>
                            </m:ctrlPr>
                          </m:dPr>
                          <m:e>
                            <m:r>
                              <a:rPr lang="it-IT" sz="1600" b="1" i="1" smtClean="0">
                                <a:solidFill>
                                  <a:schemeClr val="bg2">
                                    <a:lumMod val="25000"/>
                                  </a:schemeClr>
                                </a:solidFill>
                                <a:latin typeface="Cambria Math" panose="02040503050406030204" pitchFamily="18" charset="0"/>
                                <a:ea typeface="Cambria Math" panose="02040503050406030204" pitchFamily="18" charset="0"/>
                              </a:rPr>
                              <m:t>𝟏</m:t>
                            </m:r>
                            <m:r>
                              <a:rPr lang="it-IT" sz="1600" b="1" i="1" smtClean="0">
                                <a:solidFill>
                                  <a:schemeClr val="bg2">
                                    <a:lumMod val="25000"/>
                                  </a:schemeClr>
                                </a:solidFill>
                                <a:latin typeface="Cambria Math" panose="02040503050406030204" pitchFamily="18" charset="0"/>
                                <a:ea typeface="Cambria Math" panose="02040503050406030204" pitchFamily="18" charset="0"/>
                              </a:rPr>
                              <m:t>−</m:t>
                            </m:r>
                            <m:sSub>
                              <m:sSubPr>
                                <m:ctrlPr>
                                  <a:rPr lang="it-IT" sz="1600" b="1" i="1" smtClean="0">
                                    <a:solidFill>
                                      <a:schemeClr val="bg2">
                                        <a:lumMod val="25000"/>
                                      </a:schemeClr>
                                    </a:solidFill>
                                    <a:latin typeface="Cambria Math" panose="02040503050406030204" pitchFamily="18" charset="0"/>
                                    <a:ea typeface="Cambria Math" panose="02040503050406030204" pitchFamily="18" charset="0"/>
                                  </a:rPr>
                                </m:ctrlPr>
                              </m:sSubPr>
                              <m:e>
                                <m:r>
                                  <a:rPr lang="it-IT" sz="1600" b="1" i="1" smtClean="0">
                                    <a:solidFill>
                                      <a:schemeClr val="bg2">
                                        <a:lumMod val="25000"/>
                                      </a:schemeClr>
                                    </a:solidFill>
                                    <a:latin typeface="Cambria Math" panose="02040503050406030204" pitchFamily="18" charset="0"/>
                                    <a:ea typeface="Cambria Math" panose="02040503050406030204" pitchFamily="18" charset="0"/>
                                  </a:rPr>
                                  <m:t>𝑹</m:t>
                                </m:r>
                              </m:e>
                              <m:sub>
                                <m:r>
                                  <a:rPr lang="it-IT" sz="1600" b="1" i="1" smtClean="0">
                                    <a:solidFill>
                                      <a:schemeClr val="bg2">
                                        <a:lumMod val="25000"/>
                                      </a:schemeClr>
                                    </a:solidFill>
                                    <a:latin typeface="Cambria Math" panose="02040503050406030204" pitchFamily="18" charset="0"/>
                                    <a:ea typeface="Cambria Math" panose="02040503050406030204" pitchFamily="18" charset="0"/>
                                  </a:rPr>
                                  <m:t>𝒋</m:t>
                                </m:r>
                              </m:sub>
                            </m:sSub>
                          </m:e>
                        </m:d>
                      </m:den>
                    </m:f>
                    <m:r>
                      <a:rPr lang="it-IT" sz="1600" b="1" i="1" smtClean="0">
                        <a:solidFill>
                          <a:schemeClr val="bg2">
                            <a:lumMod val="25000"/>
                          </a:schemeClr>
                        </a:solidFill>
                        <a:latin typeface="Cambria Math" panose="02040503050406030204" pitchFamily="18" charset="0"/>
                        <a:ea typeface="Cambria Math" panose="02040503050406030204" pitchFamily="18" charset="0"/>
                      </a:rPr>
                      <m:t>        →        </m:t>
                    </m:r>
                    <m:r>
                      <a:rPr lang="it-IT" sz="1600" b="1" i="1" smtClean="0">
                        <a:solidFill>
                          <a:schemeClr val="bg2">
                            <a:lumMod val="25000"/>
                          </a:schemeClr>
                        </a:solidFill>
                        <a:latin typeface="Cambria Math" panose="02040503050406030204" pitchFamily="18" charset="0"/>
                        <a:ea typeface="Cambria Math" panose="02040503050406030204" pitchFamily="18" charset="0"/>
                      </a:rPr>
                      <m:t>𝑽𝒂𝒓</m:t>
                    </m:r>
                    <m:d>
                      <m:dPr>
                        <m:ctrlPr>
                          <a:rPr lang="it-IT" sz="1600" b="1" i="1" smtClean="0">
                            <a:solidFill>
                              <a:schemeClr val="bg2">
                                <a:lumMod val="25000"/>
                              </a:schemeClr>
                            </a:solidFill>
                            <a:latin typeface="Cambria Math" panose="02040503050406030204" pitchFamily="18" charset="0"/>
                            <a:ea typeface="Cambria Math" panose="02040503050406030204" pitchFamily="18" charset="0"/>
                          </a:rPr>
                        </m:ctrlPr>
                      </m:dPr>
                      <m:e>
                        <m:sSub>
                          <m:sSubPr>
                            <m:ctrlPr>
                              <a:rPr lang="it-IT" sz="1600" b="1" i="1" dirty="0" smtClean="0">
                                <a:solidFill>
                                  <a:schemeClr val="bg2">
                                    <a:lumMod val="25000"/>
                                  </a:schemeClr>
                                </a:solidFill>
                                <a:latin typeface="Cambria Math" panose="02040503050406030204" pitchFamily="18" charset="0"/>
                                <a:ea typeface="Cambria Math" panose="02040503050406030204" pitchFamily="18" charset="0"/>
                              </a:rPr>
                            </m:ctrlPr>
                          </m:sSubPr>
                          <m:e>
                            <m:acc>
                              <m:accPr>
                                <m:chr m:val="̂"/>
                                <m:ctrlPr>
                                  <a:rPr lang="it-IT" sz="1600" b="1" i="1" smtClean="0">
                                    <a:solidFill>
                                      <a:schemeClr val="bg2">
                                        <a:lumMod val="25000"/>
                                      </a:schemeClr>
                                    </a:solidFill>
                                    <a:latin typeface="Cambria Math" panose="02040503050406030204" pitchFamily="18" charset="0"/>
                                    <a:ea typeface="Cambria Math" panose="02040503050406030204" pitchFamily="18" charset="0"/>
                                  </a:rPr>
                                </m:ctrlPr>
                              </m:accPr>
                              <m:e>
                                <m:r>
                                  <a:rPr lang="it-IT" sz="1600" b="1" i="1" smtClean="0">
                                    <a:solidFill>
                                      <a:schemeClr val="bg2">
                                        <a:lumMod val="25000"/>
                                      </a:schemeClr>
                                    </a:solidFill>
                                    <a:latin typeface="Cambria Math" panose="02040503050406030204" pitchFamily="18" charset="0"/>
                                    <a:ea typeface="Cambria Math" panose="02040503050406030204" pitchFamily="18" charset="0"/>
                                  </a:rPr>
                                  <m:t>𝜷</m:t>
                                </m:r>
                              </m:e>
                            </m:acc>
                          </m:e>
                          <m:sub>
                            <m:r>
                              <a:rPr lang="it-IT" sz="1600" b="1" i="1" dirty="0" smtClean="0">
                                <a:solidFill>
                                  <a:schemeClr val="bg2">
                                    <a:lumMod val="25000"/>
                                  </a:schemeClr>
                                </a:solidFill>
                                <a:latin typeface="Cambria Math" panose="02040503050406030204" pitchFamily="18" charset="0"/>
                                <a:ea typeface="Cambria Math" panose="02040503050406030204" pitchFamily="18" charset="0"/>
                              </a:rPr>
                              <m:t>𝒋</m:t>
                            </m:r>
                          </m:sub>
                        </m:sSub>
                      </m:e>
                    </m:d>
                    <m:r>
                      <a:rPr lang="it-IT" sz="1600" b="1" i="1" smtClean="0">
                        <a:solidFill>
                          <a:schemeClr val="bg2">
                            <a:lumMod val="25000"/>
                          </a:schemeClr>
                        </a:solidFill>
                        <a:latin typeface="Cambria Math" panose="02040503050406030204" pitchFamily="18" charset="0"/>
                        <a:ea typeface="Cambria Math" panose="02040503050406030204" pitchFamily="18" charset="0"/>
                      </a:rPr>
                      <m:t>=</m:t>
                    </m:r>
                    <m:acc>
                      <m:accPr>
                        <m:chr m:val="̇"/>
                        <m:ctrlPr>
                          <a:rPr lang="it-IT" sz="1600" b="1" i="1" smtClean="0">
                            <a:solidFill>
                              <a:schemeClr val="bg2">
                                <a:lumMod val="25000"/>
                              </a:schemeClr>
                            </a:solidFill>
                            <a:latin typeface="Cambria Math" panose="02040503050406030204" pitchFamily="18" charset="0"/>
                            <a:ea typeface="Cambria Math" panose="02040503050406030204" pitchFamily="18" charset="0"/>
                          </a:rPr>
                        </m:ctrlPr>
                      </m:accPr>
                      <m:e>
                        <m:f>
                          <m:fPr>
                            <m:ctrlPr>
                              <a:rPr lang="it-IT" sz="1600" b="1" i="1" smtClean="0">
                                <a:solidFill>
                                  <a:schemeClr val="bg2">
                                    <a:lumMod val="25000"/>
                                  </a:schemeClr>
                                </a:solidFill>
                                <a:latin typeface="Cambria Math" panose="02040503050406030204" pitchFamily="18" charset="0"/>
                                <a:ea typeface="Cambria Math" panose="02040503050406030204" pitchFamily="18" charset="0"/>
                              </a:rPr>
                            </m:ctrlPr>
                          </m:fPr>
                          <m:num>
                            <m:sSup>
                              <m:sSupPr>
                                <m:ctrlPr>
                                  <a:rPr lang="it-IT" sz="1600" b="1" i="1" smtClean="0">
                                    <a:solidFill>
                                      <a:schemeClr val="bg2">
                                        <a:lumMod val="25000"/>
                                      </a:schemeClr>
                                    </a:solidFill>
                                    <a:latin typeface="Cambria Math" panose="02040503050406030204" pitchFamily="18" charset="0"/>
                                    <a:ea typeface="Cambria Math" panose="02040503050406030204" pitchFamily="18" charset="0"/>
                                  </a:rPr>
                                </m:ctrlPr>
                              </m:sSupPr>
                              <m:e>
                                <m:r>
                                  <a:rPr lang="it-IT" sz="1600" b="1" i="1" smtClean="0">
                                    <a:solidFill>
                                      <a:schemeClr val="bg2">
                                        <a:lumMod val="25000"/>
                                      </a:schemeClr>
                                    </a:solidFill>
                                    <a:latin typeface="Cambria Math" panose="02040503050406030204" pitchFamily="18" charset="0"/>
                                    <a:ea typeface="Cambria Math" panose="02040503050406030204" pitchFamily="18" charset="0"/>
                                  </a:rPr>
                                  <m:t>𝝈</m:t>
                                </m:r>
                              </m:e>
                              <m:sup>
                                <m:r>
                                  <a:rPr lang="it-IT" sz="1600" b="1" i="1" smtClean="0">
                                    <a:solidFill>
                                      <a:schemeClr val="bg2">
                                        <a:lumMod val="25000"/>
                                      </a:schemeClr>
                                    </a:solidFill>
                                    <a:latin typeface="Cambria Math" panose="02040503050406030204" pitchFamily="18" charset="0"/>
                                    <a:ea typeface="Cambria Math" panose="02040503050406030204" pitchFamily="18" charset="0"/>
                                  </a:rPr>
                                  <m:t>𝟐</m:t>
                                </m:r>
                              </m:sup>
                            </m:sSup>
                          </m:num>
                          <m:den>
                            <m:r>
                              <a:rPr lang="it-IT" sz="1600" b="1" i="1" smtClean="0">
                                <a:solidFill>
                                  <a:schemeClr val="bg2">
                                    <a:lumMod val="25000"/>
                                  </a:schemeClr>
                                </a:solidFill>
                                <a:latin typeface="Cambria Math" panose="02040503050406030204" pitchFamily="18" charset="0"/>
                                <a:ea typeface="Cambria Math" panose="02040503050406030204" pitchFamily="18" charset="0"/>
                              </a:rPr>
                              <m:t>𝑺𝑺</m:t>
                            </m:r>
                            <m:sSub>
                              <m:sSubPr>
                                <m:ctrlPr>
                                  <a:rPr lang="it-IT" sz="1600" b="1" i="1" smtClean="0">
                                    <a:solidFill>
                                      <a:schemeClr val="bg2">
                                        <a:lumMod val="25000"/>
                                      </a:schemeClr>
                                    </a:solidFill>
                                    <a:latin typeface="Cambria Math" panose="02040503050406030204" pitchFamily="18" charset="0"/>
                                    <a:ea typeface="Cambria Math" panose="02040503050406030204" pitchFamily="18" charset="0"/>
                                  </a:rPr>
                                </m:ctrlPr>
                              </m:sSubPr>
                              <m:e>
                                <m:r>
                                  <a:rPr lang="it-IT" sz="1600" b="1" i="1" smtClean="0">
                                    <a:solidFill>
                                      <a:schemeClr val="bg2">
                                        <a:lumMod val="25000"/>
                                      </a:schemeClr>
                                    </a:solidFill>
                                    <a:latin typeface="Cambria Math" panose="02040503050406030204" pitchFamily="18" charset="0"/>
                                    <a:ea typeface="Cambria Math" panose="02040503050406030204" pitchFamily="18" charset="0"/>
                                  </a:rPr>
                                  <m:t>𝑻</m:t>
                                </m:r>
                              </m:e>
                              <m:sub>
                                <m:r>
                                  <a:rPr lang="it-IT" sz="1600" b="1" i="1" smtClean="0">
                                    <a:solidFill>
                                      <a:schemeClr val="bg2">
                                        <a:lumMod val="25000"/>
                                      </a:schemeClr>
                                    </a:solidFill>
                                    <a:latin typeface="Cambria Math" panose="02040503050406030204" pitchFamily="18" charset="0"/>
                                    <a:ea typeface="Cambria Math" panose="02040503050406030204" pitchFamily="18" charset="0"/>
                                  </a:rPr>
                                  <m:t>𝒋</m:t>
                                </m:r>
                              </m:sub>
                            </m:sSub>
                          </m:den>
                        </m:f>
                      </m:e>
                    </m:acc>
                    <m:r>
                      <a:rPr lang="it-IT" sz="1600" b="1" i="1" smtClean="0">
                        <a:solidFill>
                          <a:schemeClr val="bg2">
                            <a:lumMod val="25000"/>
                          </a:schemeClr>
                        </a:solidFill>
                        <a:latin typeface="Cambria Math" panose="02040503050406030204" pitchFamily="18" charset="0"/>
                        <a:ea typeface="Cambria Math" panose="02040503050406030204" pitchFamily="18" charset="0"/>
                      </a:rPr>
                      <m:t>𝑽𝑰</m:t>
                    </m:r>
                    <m:sSub>
                      <m:sSubPr>
                        <m:ctrlPr>
                          <a:rPr lang="it-IT" sz="1600" b="1" i="1" smtClean="0">
                            <a:solidFill>
                              <a:schemeClr val="bg2">
                                <a:lumMod val="25000"/>
                              </a:schemeClr>
                            </a:solidFill>
                            <a:latin typeface="Cambria Math" panose="02040503050406030204" pitchFamily="18" charset="0"/>
                            <a:ea typeface="Cambria Math" panose="02040503050406030204" pitchFamily="18" charset="0"/>
                          </a:rPr>
                        </m:ctrlPr>
                      </m:sSubPr>
                      <m:e>
                        <m:r>
                          <a:rPr lang="it-IT" sz="1600" b="1" i="1" smtClean="0">
                            <a:solidFill>
                              <a:schemeClr val="bg2">
                                <a:lumMod val="25000"/>
                              </a:schemeClr>
                            </a:solidFill>
                            <a:latin typeface="Cambria Math" panose="02040503050406030204" pitchFamily="18" charset="0"/>
                            <a:ea typeface="Cambria Math" panose="02040503050406030204" pitchFamily="18" charset="0"/>
                          </a:rPr>
                          <m:t>𝑭</m:t>
                        </m:r>
                      </m:e>
                      <m:sub>
                        <m:r>
                          <a:rPr lang="it-IT" sz="1600" b="1" i="1" smtClean="0">
                            <a:solidFill>
                              <a:schemeClr val="bg2">
                                <a:lumMod val="25000"/>
                              </a:schemeClr>
                            </a:solidFill>
                            <a:latin typeface="Cambria Math" panose="02040503050406030204" pitchFamily="18" charset="0"/>
                            <a:ea typeface="Cambria Math" panose="02040503050406030204" pitchFamily="18" charset="0"/>
                          </a:rPr>
                          <m:t>𝒋</m:t>
                        </m:r>
                      </m:sub>
                    </m:sSub>
                  </m:oMath>
                </a14:m>
                <a:endParaRPr lang="en-US" sz="1600" b="1" dirty="0">
                  <a:solidFill>
                    <a:schemeClr val="bg2">
                      <a:lumMod val="25000"/>
                    </a:schemeClr>
                  </a:solidFill>
                  <a:latin typeface="Cambria Math" panose="02040503050406030204" pitchFamily="18" charset="0"/>
                  <a:ea typeface="Cambria Math" panose="02040503050406030204" pitchFamily="18" charset="0"/>
                </a:endParaRPr>
              </a:p>
              <a:p>
                <a:endParaRPr lang="en-US" sz="1600" dirty="0">
                  <a:solidFill>
                    <a:schemeClr val="bg2">
                      <a:lumMod val="25000"/>
                    </a:schemeClr>
                  </a:solidFill>
                  <a:latin typeface="Cambria Math" panose="02040503050406030204" pitchFamily="18" charset="0"/>
                  <a:ea typeface="Cambria Math" panose="02040503050406030204" pitchFamily="18" charset="0"/>
                </a:endParaRPr>
              </a:p>
              <a:p>
                <a:endParaRPr lang="en-US" sz="1600" dirty="0">
                  <a:solidFill>
                    <a:schemeClr val="bg2">
                      <a:lumMod val="25000"/>
                    </a:schemeClr>
                  </a:solidFill>
                  <a:latin typeface="Cambria Math" panose="02040503050406030204" pitchFamily="18" charset="0"/>
                  <a:ea typeface="Cambria Math" panose="02040503050406030204" pitchFamily="18" charset="0"/>
                </a:endParaRPr>
              </a:p>
            </p:txBody>
          </p:sp>
        </mc:Choice>
        <mc:Fallback xmlns="">
          <p:sp>
            <p:nvSpPr>
              <p:cNvPr id="3" name="TextBox 2">
                <a:extLst>
                  <a:ext uri="{FF2B5EF4-FFF2-40B4-BE49-F238E27FC236}">
                    <a16:creationId xmlns:a16="http://schemas.microsoft.com/office/drawing/2014/main" id="{4E2D42CA-947B-2F24-8091-A9583C457CAB}"/>
                  </a:ext>
                </a:extLst>
              </p:cNvPr>
              <p:cNvSpPr txBox="1">
                <a:spLocks noRot="1" noChangeAspect="1" noMove="1" noResize="1" noEditPoints="1" noAdjustHandles="1" noChangeArrowheads="1" noChangeShapeType="1" noTextEdit="1"/>
              </p:cNvSpPr>
              <p:nvPr/>
            </p:nvSpPr>
            <p:spPr>
              <a:xfrm>
                <a:off x="3377632" y="1685113"/>
                <a:ext cx="7268596" cy="3773534"/>
              </a:xfrm>
              <a:prstGeom prst="rect">
                <a:avLst/>
              </a:prstGeom>
              <a:blipFill>
                <a:blip r:embed="rId3"/>
                <a:stretch>
                  <a:fillRect l="-419" t="-646"/>
                </a:stretch>
              </a:blipFill>
            </p:spPr>
            <p:txBody>
              <a:bodyPr/>
              <a:lstStyle/>
              <a:p>
                <a:r>
                  <a:rPr lang="en-US">
                    <a:noFill/>
                  </a:rPr>
                  <a:t> </a:t>
                </a:r>
              </a:p>
            </p:txBody>
          </p:sp>
        </mc:Fallback>
      </mc:AlternateContent>
      <p:pic>
        <p:nvPicPr>
          <p:cNvPr id="13" name="Picture 12" descr="A blue and black logo&#10;&#10;Description automatically generated">
            <a:extLst>
              <a:ext uri="{FF2B5EF4-FFF2-40B4-BE49-F238E27FC236}">
                <a16:creationId xmlns:a16="http://schemas.microsoft.com/office/drawing/2014/main" id="{120EC451-2EAA-FDD2-6801-4AFDD5ADFF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7565" y="6070047"/>
            <a:ext cx="546413" cy="546413"/>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98C3A628-55D9-697B-AD81-B3E48728EC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844" y="1566922"/>
            <a:ext cx="2092009" cy="4408313"/>
          </a:xfrm>
          <a:prstGeom prst="rect">
            <a:avLst/>
          </a:prstGeom>
        </p:spPr>
      </p:pic>
      <p:sp>
        <p:nvSpPr>
          <p:cNvPr id="11" name="Rectangle: Rounded Corners 10">
            <a:extLst>
              <a:ext uri="{FF2B5EF4-FFF2-40B4-BE49-F238E27FC236}">
                <a16:creationId xmlns:a16="http://schemas.microsoft.com/office/drawing/2014/main" id="{9F9C3F85-0A78-681D-0D2A-72268023D50C}"/>
              </a:ext>
            </a:extLst>
          </p:cNvPr>
          <p:cNvSpPr/>
          <p:nvPr/>
        </p:nvSpPr>
        <p:spPr>
          <a:xfrm>
            <a:off x="1632870" y="1878252"/>
            <a:ext cx="525611" cy="1219511"/>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6554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ack background with white text&#10;&#10;Description automatically generated">
            <a:extLst>
              <a:ext uri="{FF2B5EF4-FFF2-40B4-BE49-F238E27FC236}">
                <a16:creationId xmlns:a16="http://schemas.microsoft.com/office/drawing/2014/main" id="{A85E370D-46AF-3028-51DB-EE84BADFF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8382" y="119936"/>
            <a:ext cx="1828800" cy="759759"/>
          </a:xfrm>
          <a:prstGeom prst="rect">
            <a:avLst/>
          </a:prstGeom>
        </p:spPr>
      </p:pic>
      <p:cxnSp>
        <p:nvCxnSpPr>
          <p:cNvPr id="7" name="Straight Connector 6">
            <a:extLst>
              <a:ext uri="{FF2B5EF4-FFF2-40B4-BE49-F238E27FC236}">
                <a16:creationId xmlns:a16="http://schemas.microsoft.com/office/drawing/2014/main" id="{3F054917-2976-16C1-31BC-2748C1972AE8}"/>
              </a:ext>
            </a:extLst>
          </p:cNvPr>
          <p:cNvCxnSpPr>
            <a:cxnSpLocks/>
          </p:cNvCxnSpPr>
          <p:nvPr/>
        </p:nvCxnSpPr>
        <p:spPr>
          <a:xfrm>
            <a:off x="466531" y="6513169"/>
            <a:ext cx="11243387" cy="25672"/>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7CF0189-D35B-A8C9-27AE-FA0960457A23}"/>
              </a:ext>
            </a:extLst>
          </p:cNvPr>
          <p:cNvSpPr txBox="1"/>
          <p:nvPr/>
        </p:nvSpPr>
        <p:spPr>
          <a:xfrm>
            <a:off x="413272" y="312222"/>
            <a:ext cx="8254866" cy="1323439"/>
          </a:xfrm>
          <a:prstGeom prst="rect">
            <a:avLst/>
          </a:prstGeom>
          <a:noFill/>
        </p:spPr>
        <p:txBody>
          <a:bodyPr wrap="square" rtlCol="0">
            <a:spAutoFit/>
          </a:bodyPr>
          <a:lstStyle/>
          <a:p>
            <a:r>
              <a:rPr lang="en-US" sz="4000" b="1" dirty="0">
                <a:solidFill>
                  <a:schemeClr val="accent1">
                    <a:lumMod val="75000"/>
                  </a:schemeClr>
                </a:solidFill>
                <a:latin typeface="Cambria Math" panose="02040503050406030204" pitchFamily="18" charset="0"/>
                <a:ea typeface="Cambria Math" panose="02040503050406030204" pitchFamily="18" charset="0"/>
              </a:rPr>
              <a:t>Testing the dummy variables</a:t>
            </a:r>
            <a:endParaRPr lang="en-US" sz="2000" b="1" i="1" dirty="0">
              <a:solidFill>
                <a:schemeClr val="accent1">
                  <a:lumMod val="75000"/>
                </a:schemeClr>
              </a:solidFill>
              <a:latin typeface="Cambria Math" panose="02040503050406030204" pitchFamily="18" charset="0"/>
              <a:ea typeface="Cambria Math" panose="02040503050406030204" pitchFamily="18" charset="0"/>
            </a:endParaRPr>
          </a:p>
          <a:p>
            <a:endParaRPr lang="en-US" sz="4000" b="1" dirty="0">
              <a:solidFill>
                <a:schemeClr val="accent1">
                  <a:lumMod val="75000"/>
                </a:schemeClr>
              </a:solidFill>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E2D42CA-947B-2F24-8091-A9583C457CAB}"/>
                  </a:ext>
                </a:extLst>
              </p:cNvPr>
              <p:cNvSpPr txBox="1"/>
              <p:nvPr/>
            </p:nvSpPr>
            <p:spPr>
              <a:xfrm>
                <a:off x="3788180" y="1878253"/>
                <a:ext cx="7268596" cy="3785652"/>
              </a:xfrm>
              <a:prstGeom prst="rect">
                <a:avLst/>
              </a:prstGeom>
              <a:noFill/>
            </p:spPr>
            <p:txBody>
              <a:bodyPr wrap="square" rtlCol="0">
                <a:spAutoFit/>
              </a:bodyPr>
              <a:lstStyle/>
              <a:p>
                <a:r>
                  <a:rPr lang="en-US" sz="1600" dirty="0">
                    <a:solidFill>
                      <a:schemeClr val="bg2">
                        <a:lumMod val="25000"/>
                      </a:schemeClr>
                    </a:solidFill>
                    <a:latin typeface="Cambria Math" panose="02040503050406030204" pitchFamily="18" charset="0"/>
                    <a:ea typeface="Cambria Math" panose="02040503050406030204" pitchFamily="18" charset="0"/>
                  </a:rPr>
                  <a:t>We want to test that, once we controlled for all the other variables, the year dummy variables are not significant for our model.</a:t>
                </a:r>
              </a:p>
              <a:p>
                <a:endParaRPr lang="en-US" sz="1600" dirty="0">
                  <a:solidFill>
                    <a:schemeClr val="bg2">
                      <a:lumMod val="25000"/>
                    </a:schemeClr>
                  </a:solidFill>
                  <a:latin typeface="Cambria Math" panose="02040503050406030204" pitchFamily="18" charset="0"/>
                  <a:ea typeface="Cambria Math" panose="02040503050406030204" pitchFamily="18" charset="0"/>
                </a:endParaRPr>
              </a:p>
              <a:p>
                <a:r>
                  <a:rPr lang="en-US" sz="1600" dirty="0">
                    <a:solidFill>
                      <a:schemeClr val="bg2">
                        <a:lumMod val="25000"/>
                      </a:schemeClr>
                    </a:solidFill>
                    <a:latin typeface="Cambria Math" panose="02040503050406030204" pitchFamily="18" charset="0"/>
                    <a:ea typeface="Cambria Math" panose="02040503050406030204" pitchFamily="18" charset="0"/>
                  </a:rPr>
                  <a:t>Thus, we test 12 </a:t>
                </a:r>
                <a:r>
                  <a:rPr lang="en-US" sz="1600" b="1" dirty="0">
                    <a:solidFill>
                      <a:schemeClr val="bg2">
                        <a:lumMod val="25000"/>
                      </a:schemeClr>
                    </a:solidFill>
                    <a:latin typeface="Cambria Math" panose="02040503050406030204" pitchFamily="18" charset="0"/>
                    <a:ea typeface="Cambria Math" panose="02040503050406030204" pitchFamily="18" charset="0"/>
                  </a:rPr>
                  <a:t>exclusion restrictions </a:t>
                </a:r>
                <a:r>
                  <a:rPr lang="en-US" sz="1600" dirty="0">
                    <a:solidFill>
                      <a:schemeClr val="bg2">
                        <a:lumMod val="25000"/>
                      </a:schemeClr>
                    </a:solidFill>
                    <a:latin typeface="Cambria Math" panose="02040503050406030204" pitchFamily="18" charset="0"/>
                    <a:ea typeface="Cambria Math" panose="02040503050406030204" pitchFamily="18" charset="0"/>
                  </a:rPr>
                  <a:t>using the </a:t>
                </a:r>
                <a:r>
                  <a:rPr lang="en-US" sz="1600" b="1" dirty="0">
                    <a:solidFill>
                      <a:schemeClr val="bg2">
                        <a:lumMod val="25000"/>
                      </a:schemeClr>
                    </a:solidFill>
                    <a:latin typeface="Cambria Math" panose="02040503050406030204" pitchFamily="18" charset="0"/>
                    <a:ea typeface="Cambria Math" panose="02040503050406030204" pitchFamily="18" charset="0"/>
                  </a:rPr>
                  <a:t>F test statistic</a:t>
                </a:r>
              </a:p>
              <a:p>
                <a:endParaRPr lang="en-US" sz="1600" dirty="0">
                  <a:solidFill>
                    <a:schemeClr val="bg2">
                      <a:lumMod val="25000"/>
                    </a:schemeClr>
                  </a:solidFill>
                  <a:latin typeface="Cambria Math" panose="02040503050406030204" pitchFamily="18" charset="0"/>
                  <a:ea typeface="Cambria Math" panose="02040503050406030204" pitchFamily="18" charset="0"/>
                </a:endParaRPr>
              </a:p>
              <a:p>
                <a:r>
                  <a:rPr lang="en-US" sz="1600" dirty="0">
                    <a:solidFill>
                      <a:schemeClr val="bg2">
                        <a:lumMod val="25000"/>
                      </a:schemeClr>
                    </a:solidFill>
                    <a:latin typeface="Cambria Math" panose="02040503050406030204" pitchFamily="18" charset="0"/>
                    <a:ea typeface="Cambria Math" panose="02040503050406030204" pitchFamily="18" charset="0"/>
                  </a:rPr>
                  <a:t>Eq [4.37] </a:t>
                </a:r>
                <a:r>
                  <a:rPr lang="en-US" sz="1600" dirty="0" err="1">
                    <a:solidFill>
                      <a:schemeClr val="bg2">
                        <a:lumMod val="25000"/>
                      </a:schemeClr>
                    </a:solidFill>
                    <a:latin typeface="Cambria Math" panose="02040503050406030204" pitchFamily="18" charset="0"/>
                    <a:ea typeface="Cambria Math" panose="02040503050406030204" pitchFamily="18" charset="0"/>
                  </a:rPr>
                  <a:t>libro</a:t>
                </a:r>
                <a:r>
                  <a:rPr lang="en-US" sz="1600" dirty="0">
                    <a:solidFill>
                      <a:schemeClr val="bg2">
                        <a:lumMod val="25000"/>
                      </a:schemeClr>
                    </a:solidFill>
                    <a:latin typeface="Cambria Math" panose="02040503050406030204" pitchFamily="18" charset="0"/>
                    <a:ea typeface="Cambria Math" panose="02040503050406030204" pitchFamily="18" charset="0"/>
                  </a:rPr>
                  <a:t> per la F statistic</a:t>
                </a:r>
              </a:p>
              <a:p>
                <a:endParaRPr lang="en-US" sz="1600" dirty="0">
                  <a:solidFill>
                    <a:schemeClr val="bg2">
                      <a:lumMod val="25000"/>
                    </a:schemeClr>
                  </a:solidFill>
                  <a:latin typeface="Cambria Math" panose="02040503050406030204" pitchFamily="18" charset="0"/>
                  <a:ea typeface="Cambria Math" panose="02040503050406030204" pitchFamily="18" charset="0"/>
                </a:endParaRPr>
              </a:p>
              <a:p>
                <a:endParaRPr lang="en-US" sz="1600" dirty="0">
                  <a:solidFill>
                    <a:schemeClr val="bg2">
                      <a:lumMod val="25000"/>
                    </a:schemeClr>
                  </a:solidFill>
                  <a:latin typeface="Cambria Math" panose="02040503050406030204" pitchFamily="18" charset="0"/>
                  <a:ea typeface="Cambria Math" panose="02040503050406030204" pitchFamily="18" charset="0"/>
                </a:endParaRPr>
              </a:p>
              <a:p>
                <a:r>
                  <a:rPr lang="en-US" sz="1600" dirty="0">
                    <a:solidFill>
                      <a:schemeClr val="bg2">
                        <a:lumMod val="25000"/>
                      </a:schemeClr>
                    </a:solidFill>
                    <a:latin typeface="Cambria Math" panose="02040503050406030204" pitchFamily="18" charset="0"/>
                    <a:ea typeface="Cambria Math" panose="02040503050406030204" pitchFamily="18" charset="0"/>
                  </a:rPr>
                  <a:t>Where:</a:t>
                </a:r>
              </a:p>
              <a:p>
                <a:pPr marL="285750" indent="-285750">
                  <a:buFont typeface="Arial" panose="020B0604020202020204" pitchFamily="34" charset="0"/>
                  <a:buChar char="•"/>
                </a:pPr>
                <a14:m>
                  <m:oMath xmlns:m="http://schemas.openxmlformats.org/officeDocument/2006/math">
                    <m:r>
                      <a:rPr lang="it-IT" sz="1800" b="0" i="1" kern="1200" smtClean="0">
                        <a:solidFill>
                          <a:srgbClr val="3A333C"/>
                        </a:solidFill>
                        <a:effectLst/>
                        <a:latin typeface="Cambria Math" panose="02040503050406030204" pitchFamily="18" charset="0"/>
                        <a:ea typeface="Cambria Math" panose="02040503050406030204" pitchFamily="18" charset="0"/>
                        <a:cs typeface="+mn-cs"/>
                      </a:rPr>
                      <m:t>𝑆𝑆</m:t>
                    </m:r>
                    <m:sSub>
                      <m:sSubPr>
                        <m:ctrlPr>
                          <a:rPr lang="it-IT" sz="1800" b="0" i="1" kern="1200">
                            <a:solidFill>
                              <a:srgbClr val="3A333C"/>
                            </a:solidFill>
                            <a:effectLst/>
                            <a:latin typeface="Cambria Math" panose="02040503050406030204" pitchFamily="18" charset="0"/>
                            <a:ea typeface="Cambria Math" panose="02040503050406030204" pitchFamily="18" charset="0"/>
                            <a:cs typeface="+mn-cs"/>
                          </a:rPr>
                        </m:ctrlPr>
                      </m:sSubPr>
                      <m:e>
                        <m:r>
                          <a:rPr lang="it-IT" sz="1800" b="0" i="1" kern="1200">
                            <a:solidFill>
                              <a:srgbClr val="3A333C"/>
                            </a:solidFill>
                            <a:effectLst/>
                            <a:latin typeface="Cambria Math" panose="02040503050406030204" pitchFamily="18" charset="0"/>
                            <a:ea typeface="Cambria Math" panose="02040503050406030204" pitchFamily="18" charset="0"/>
                            <a:cs typeface="+mn-cs"/>
                          </a:rPr>
                          <m:t>𝑅</m:t>
                        </m:r>
                      </m:e>
                      <m:sub>
                        <m:r>
                          <a:rPr lang="it-IT" sz="1800" b="0" i="1" kern="1200">
                            <a:solidFill>
                              <a:srgbClr val="3A333C"/>
                            </a:solidFill>
                            <a:effectLst/>
                            <a:latin typeface="Cambria Math" panose="02040503050406030204" pitchFamily="18" charset="0"/>
                            <a:ea typeface="Cambria Math" panose="02040503050406030204" pitchFamily="18" charset="0"/>
                            <a:cs typeface="+mn-cs"/>
                          </a:rPr>
                          <m:t>𝑟</m:t>
                        </m:r>
                      </m:sub>
                    </m:sSub>
                  </m:oMath>
                </a14:m>
                <a:r>
                  <a:rPr lang="en-US" sz="1600" dirty="0">
                    <a:solidFill>
                      <a:schemeClr val="bg2">
                        <a:lumMod val="25000"/>
                      </a:schemeClr>
                    </a:solidFill>
                    <a:latin typeface="Cambria Math" panose="02040503050406030204" pitchFamily="18" charset="0"/>
                    <a:ea typeface="Cambria Math" panose="02040503050406030204" pitchFamily="18" charset="0"/>
                  </a:rPr>
                  <a:t> is the sum of squared residuals from the </a:t>
                </a:r>
                <a:r>
                  <a:rPr lang="en-US" sz="1600" i="1" dirty="0">
                    <a:solidFill>
                      <a:schemeClr val="bg2">
                        <a:lumMod val="25000"/>
                      </a:schemeClr>
                    </a:solidFill>
                    <a:latin typeface="Cambria Math" panose="02040503050406030204" pitchFamily="18" charset="0"/>
                    <a:ea typeface="Cambria Math" panose="02040503050406030204" pitchFamily="18" charset="0"/>
                  </a:rPr>
                  <a:t>restricted </a:t>
                </a:r>
                <a:r>
                  <a:rPr lang="en-US" sz="1600" dirty="0">
                    <a:solidFill>
                      <a:schemeClr val="bg2">
                        <a:lumMod val="25000"/>
                      </a:schemeClr>
                    </a:solidFill>
                    <a:latin typeface="Cambria Math" panose="02040503050406030204" pitchFamily="18" charset="0"/>
                    <a:ea typeface="Cambria Math" panose="02040503050406030204" pitchFamily="18" charset="0"/>
                  </a:rPr>
                  <a:t>model</a:t>
                </a:r>
              </a:p>
              <a:p>
                <a:pPr marL="285750" indent="-285750">
                  <a:buFont typeface="Arial" panose="020B0604020202020204" pitchFamily="34" charset="0"/>
                  <a:buChar char="•"/>
                </a:pPr>
                <a14:m>
                  <m:oMath xmlns:m="http://schemas.openxmlformats.org/officeDocument/2006/math">
                    <m:r>
                      <a:rPr lang="en-US" sz="1600" i="1" dirty="0" smtClean="0">
                        <a:solidFill>
                          <a:schemeClr val="bg2">
                            <a:lumMod val="25000"/>
                          </a:schemeClr>
                        </a:solidFill>
                        <a:latin typeface="Cambria Math" panose="02040503050406030204" pitchFamily="18" charset="0"/>
                        <a:ea typeface="Cambria Math" panose="02040503050406030204" pitchFamily="18" charset="0"/>
                      </a:rPr>
                      <m:t>𝑆𝑆</m:t>
                    </m:r>
                    <m:sSub>
                      <m:sSubPr>
                        <m:ctrlPr>
                          <a:rPr lang="it-IT" sz="1600" b="0" i="1" dirty="0" smtClean="0">
                            <a:solidFill>
                              <a:schemeClr val="bg2">
                                <a:lumMod val="25000"/>
                              </a:schemeClr>
                            </a:solidFill>
                            <a:latin typeface="Cambria Math" panose="02040503050406030204" pitchFamily="18" charset="0"/>
                            <a:ea typeface="Cambria Math" panose="02040503050406030204" pitchFamily="18" charset="0"/>
                          </a:rPr>
                        </m:ctrlPr>
                      </m:sSubPr>
                      <m:e>
                        <m:r>
                          <a:rPr lang="en-US" sz="1600" i="1" dirty="0" smtClean="0">
                            <a:solidFill>
                              <a:schemeClr val="bg2">
                                <a:lumMod val="25000"/>
                              </a:schemeClr>
                            </a:solidFill>
                            <a:latin typeface="Cambria Math" panose="02040503050406030204" pitchFamily="18" charset="0"/>
                            <a:ea typeface="Cambria Math" panose="02040503050406030204" pitchFamily="18" charset="0"/>
                          </a:rPr>
                          <m:t>𝑅</m:t>
                        </m:r>
                      </m:e>
                      <m:sub>
                        <m:r>
                          <a:rPr lang="it-IT" sz="1600" b="0" i="1" dirty="0" smtClean="0">
                            <a:solidFill>
                              <a:schemeClr val="bg2">
                                <a:lumMod val="25000"/>
                              </a:schemeClr>
                            </a:solidFill>
                            <a:latin typeface="Cambria Math" panose="02040503050406030204" pitchFamily="18" charset="0"/>
                            <a:ea typeface="Cambria Math" panose="02040503050406030204" pitchFamily="18" charset="0"/>
                          </a:rPr>
                          <m:t>𝑢𝑟</m:t>
                        </m:r>
                      </m:sub>
                    </m:sSub>
                  </m:oMath>
                </a14:m>
                <a:r>
                  <a:rPr lang="en-US" sz="1600" dirty="0">
                    <a:solidFill>
                      <a:schemeClr val="bg2">
                        <a:lumMod val="25000"/>
                      </a:schemeClr>
                    </a:solidFill>
                    <a:latin typeface="Cambria Math" panose="02040503050406030204" pitchFamily="18" charset="0"/>
                    <a:ea typeface="Cambria Math" panose="02040503050406030204" pitchFamily="18" charset="0"/>
                  </a:rPr>
                  <a:t> is the sum of squared residuals from the </a:t>
                </a:r>
                <a:r>
                  <a:rPr lang="en-US" sz="1600" i="1" dirty="0">
                    <a:solidFill>
                      <a:schemeClr val="bg2">
                        <a:lumMod val="25000"/>
                      </a:schemeClr>
                    </a:solidFill>
                    <a:latin typeface="Cambria Math" panose="02040503050406030204" pitchFamily="18" charset="0"/>
                    <a:ea typeface="Cambria Math" panose="02040503050406030204" pitchFamily="18" charset="0"/>
                  </a:rPr>
                  <a:t>unrestricted </a:t>
                </a:r>
                <a:r>
                  <a:rPr lang="en-US" sz="1600" dirty="0">
                    <a:solidFill>
                      <a:schemeClr val="bg2">
                        <a:lumMod val="25000"/>
                      </a:schemeClr>
                    </a:solidFill>
                    <a:latin typeface="Cambria Math" panose="02040503050406030204" pitchFamily="18" charset="0"/>
                    <a:ea typeface="Cambria Math" panose="02040503050406030204" pitchFamily="18" charset="0"/>
                  </a:rPr>
                  <a:t>model</a:t>
                </a:r>
              </a:p>
              <a:p>
                <a:endParaRPr lang="en-US" sz="1600" dirty="0">
                  <a:solidFill>
                    <a:schemeClr val="bg2">
                      <a:lumMod val="25000"/>
                    </a:schemeClr>
                  </a:solidFill>
                  <a:latin typeface="Cambria Math" panose="02040503050406030204" pitchFamily="18" charset="0"/>
                  <a:ea typeface="Cambria Math" panose="02040503050406030204" pitchFamily="18" charset="0"/>
                </a:endParaRPr>
              </a:p>
              <a:p>
                <a:r>
                  <a:rPr lang="en-US" sz="1600" dirty="0">
                    <a:solidFill>
                      <a:schemeClr val="bg2">
                        <a:lumMod val="25000"/>
                      </a:schemeClr>
                    </a:solidFill>
                    <a:latin typeface="Cambria Math" panose="02040503050406030204" pitchFamily="18" charset="0"/>
                    <a:ea typeface="Cambria Math" panose="02040503050406030204" pitchFamily="18" charset="0"/>
                  </a:rPr>
                  <a:t>We cannot reject the null hypothesis  </a:t>
                </a:r>
                <a:r>
                  <a:rPr lang="en-US" sz="1600" dirty="0">
                    <a:solidFill>
                      <a:schemeClr val="bg2">
                        <a:lumMod val="25000"/>
                      </a:schemeClr>
                    </a:solidFill>
                    <a:latin typeface="Cambria Math" panose="02040503050406030204" pitchFamily="18" charset="0"/>
                    <a:ea typeface="Cambria Math" panose="02040503050406030204" pitchFamily="18" charset="0"/>
                    <a:sym typeface="Wingdings" panose="05000000000000000000" pitchFamily="2" charset="2"/>
                  </a:rPr>
                  <a:t>  we can exclude the dummy variables 			                  from our model</a:t>
                </a:r>
                <a:endParaRPr lang="en-US" sz="1600" dirty="0">
                  <a:solidFill>
                    <a:schemeClr val="bg2">
                      <a:lumMod val="25000"/>
                    </a:schemeClr>
                  </a:solidFill>
                  <a:latin typeface="Cambria Math" panose="02040503050406030204" pitchFamily="18" charset="0"/>
                  <a:ea typeface="Cambria Math" panose="02040503050406030204" pitchFamily="18" charset="0"/>
                </a:endParaRPr>
              </a:p>
              <a:p>
                <a:endParaRPr lang="en-US" sz="1600" dirty="0">
                  <a:solidFill>
                    <a:schemeClr val="bg2">
                      <a:lumMod val="25000"/>
                    </a:schemeClr>
                  </a:solidFill>
                  <a:latin typeface="Cambria Math" panose="02040503050406030204" pitchFamily="18" charset="0"/>
                  <a:ea typeface="Cambria Math" panose="02040503050406030204" pitchFamily="18" charset="0"/>
                </a:endParaRPr>
              </a:p>
            </p:txBody>
          </p:sp>
        </mc:Choice>
        <mc:Fallback xmlns="">
          <p:sp>
            <p:nvSpPr>
              <p:cNvPr id="3" name="TextBox 2">
                <a:extLst>
                  <a:ext uri="{FF2B5EF4-FFF2-40B4-BE49-F238E27FC236}">
                    <a16:creationId xmlns:a16="http://schemas.microsoft.com/office/drawing/2014/main" id="{4E2D42CA-947B-2F24-8091-A9583C457CAB}"/>
                  </a:ext>
                </a:extLst>
              </p:cNvPr>
              <p:cNvSpPr txBox="1">
                <a:spLocks noRot="1" noChangeAspect="1" noMove="1" noResize="1" noEditPoints="1" noAdjustHandles="1" noChangeArrowheads="1" noChangeShapeType="1" noTextEdit="1"/>
              </p:cNvSpPr>
              <p:nvPr/>
            </p:nvSpPr>
            <p:spPr>
              <a:xfrm>
                <a:off x="3788180" y="1878253"/>
                <a:ext cx="7268596" cy="3785652"/>
              </a:xfrm>
              <a:prstGeom prst="rect">
                <a:avLst/>
              </a:prstGeom>
              <a:blipFill>
                <a:blip r:embed="rId3"/>
                <a:stretch>
                  <a:fillRect l="-503" t="-644"/>
                </a:stretch>
              </a:blipFill>
            </p:spPr>
            <p:txBody>
              <a:bodyPr/>
              <a:lstStyle/>
              <a:p>
                <a:r>
                  <a:rPr lang="en-US">
                    <a:noFill/>
                  </a:rPr>
                  <a:t> </a:t>
                </a:r>
              </a:p>
            </p:txBody>
          </p:sp>
        </mc:Fallback>
      </mc:AlternateContent>
      <p:pic>
        <p:nvPicPr>
          <p:cNvPr id="13" name="Picture 12" descr="A blue and black logo&#10;&#10;Description automatically generated">
            <a:extLst>
              <a:ext uri="{FF2B5EF4-FFF2-40B4-BE49-F238E27FC236}">
                <a16:creationId xmlns:a16="http://schemas.microsoft.com/office/drawing/2014/main" id="{120EC451-2EAA-FDD2-6801-4AFDD5ADFF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7565" y="6070047"/>
            <a:ext cx="546413" cy="546413"/>
          </a:xfrm>
          <a:prstGeom prst="rect">
            <a:avLst/>
          </a:prstGeom>
        </p:spPr>
      </p:pic>
      <p:pic>
        <p:nvPicPr>
          <p:cNvPr id="15" name="Picture 14" descr="A screenshot of a math test&#10;&#10;Description automatically generated">
            <a:extLst>
              <a:ext uri="{FF2B5EF4-FFF2-40B4-BE49-F238E27FC236}">
                <a16:creationId xmlns:a16="http://schemas.microsoft.com/office/drawing/2014/main" id="{71125B16-3AB7-F2E9-C47A-31038471BAC4}"/>
              </a:ext>
            </a:extLst>
          </p:cNvPr>
          <p:cNvPicPr>
            <a:picLocks noChangeAspect="1"/>
          </p:cNvPicPr>
          <p:nvPr/>
        </p:nvPicPr>
        <p:blipFill rotWithShape="1">
          <a:blip r:embed="rId5">
            <a:extLst>
              <a:ext uri="{28A0092B-C50C-407E-A947-70E740481C1C}">
                <a14:useLocalDpi xmlns:a14="http://schemas.microsoft.com/office/drawing/2010/main" val="0"/>
              </a:ext>
            </a:extLst>
          </a:blip>
          <a:srcRect l="3249"/>
          <a:stretch/>
        </p:blipFill>
        <p:spPr>
          <a:xfrm>
            <a:off x="559837" y="1990225"/>
            <a:ext cx="2778405" cy="3293142"/>
          </a:xfrm>
          <a:prstGeom prst="rect">
            <a:avLst/>
          </a:prstGeom>
        </p:spPr>
      </p:pic>
      <p:sp>
        <p:nvSpPr>
          <p:cNvPr id="16" name="Rectangle: Rounded Corners 15">
            <a:extLst>
              <a:ext uri="{FF2B5EF4-FFF2-40B4-BE49-F238E27FC236}">
                <a16:creationId xmlns:a16="http://schemas.microsoft.com/office/drawing/2014/main" id="{60C860B4-71EF-400A-15DB-C671AD1058C9}"/>
              </a:ext>
            </a:extLst>
          </p:cNvPr>
          <p:cNvSpPr/>
          <p:nvPr/>
        </p:nvSpPr>
        <p:spPr>
          <a:xfrm>
            <a:off x="2691331" y="4749688"/>
            <a:ext cx="628249" cy="466479"/>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793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ack background with white text&#10;&#10;Description automatically generated">
            <a:extLst>
              <a:ext uri="{FF2B5EF4-FFF2-40B4-BE49-F238E27FC236}">
                <a16:creationId xmlns:a16="http://schemas.microsoft.com/office/drawing/2014/main" id="{A85E370D-46AF-3028-51DB-EE84BADFF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8382" y="119936"/>
            <a:ext cx="1828800" cy="759759"/>
          </a:xfrm>
          <a:prstGeom prst="rect">
            <a:avLst/>
          </a:prstGeom>
        </p:spPr>
      </p:pic>
      <p:cxnSp>
        <p:nvCxnSpPr>
          <p:cNvPr id="7" name="Straight Connector 6">
            <a:extLst>
              <a:ext uri="{FF2B5EF4-FFF2-40B4-BE49-F238E27FC236}">
                <a16:creationId xmlns:a16="http://schemas.microsoft.com/office/drawing/2014/main" id="{3F054917-2976-16C1-31BC-2748C1972AE8}"/>
              </a:ext>
            </a:extLst>
          </p:cNvPr>
          <p:cNvCxnSpPr>
            <a:cxnSpLocks/>
          </p:cNvCxnSpPr>
          <p:nvPr/>
        </p:nvCxnSpPr>
        <p:spPr>
          <a:xfrm>
            <a:off x="466531" y="6513169"/>
            <a:ext cx="11243387" cy="25672"/>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7CF0189-D35B-A8C9-27AE-FA0960457A23}"/>
              </a:ext>
            </a:extLst>
          </p:cNvPr>
          <p:cNvSpPr txBox="1"/>
          <p:nvPr/>
        </p:nvSpPr>
        <p:spPr>
          <a:xfrm>
            <a:off x="413272" y="312222"/>
            <a:ext cx="8254866" cy="984885"/>
          </a:xfrm>
          <a:prstGeom prst="rect">
            <a:avLst/>
          </a:prstGeom>
          <a:noFill/>
        </p:spPr>
        <p:txBody>
          <a:bodyPr wrap="square" rtlCol="0">
            <a:spAutoFit/>
          </a:bodyPr>
          <a:lstStyle/>
          <a:p>
            <a:r>
              <a:rPr lang="en-US" sz="4000" b="1" dirty="0">
                <a:solidFill>
                  <a:schemeClr val="accent1">
                    <a:lumMod val="75000"/>
                  </a:schemeClr>
                </a:solidFill>
                <a:latin typeface="Cambria Math" panose="02040503050406030204" pitchFamily="18" charset="0"/>
                <a:ea typeface="Cambria Math" panose="02040503050406030204" pitchFamily="18" charset="0"/>
              </a:rPr>
              <a:t>New Pooled OLS</a:t>
            </a:r>
            <a:endParaRPr lang="en-US" sz="2000" b="1" i="1" dirty="0">
              <a:solidFill>
                <a:schemeClr val="accent1">
                  <a:lumMod val="75000"/>
                </a:schemeClr>
              </a:solidFill>
              <a:latin typeface="Cambria Math" panose="02040503050406030204" pitchFamily="18" charset="0"/>
              <a:ea typeface="Cambria Math" panose="02040503050406030204" pitchFamily="18" charset="0"/>
            </a:endParaRPr>
          </a:p>
          <a:p>
            <a:r>
              <a:rPr lang="en-US" b="1" i="1" dirty="0">
                <a:solidFill>
                  <a:schemeClr val="accent1">
                    <a:lumMod val="75000"/>
                  </a:schemeClr>
                </a:solidFill>
                <a:latin typeface="Cambria Math" panose="02040503050406030204" pitchFamily="18" charset="0"/>
                <a:ea typeface="Cambria Math" panose="02040503050406030204" pitchFamily="18" charset="0"/>
              </a:rPr>
              <a:t>New VIF and exclusion of temporal information</a:t>
            </a:r>
          </a:p>
        </p:txBody>
      </p:sp>
      <p:sp>
        <p:nvSpPr>
          <p:cNvPr id="3" name="TextBox 2">
            <a:extLst>
              <a:ext uri="{FF2B5EF4-FFF2-40B4-BE49-F238E27FC236}">
                <a16:creationId xmlns:a16="http://schemas.microsoft.com/office/drawing/2014/main" id="{4E2D42CA-947B-2F24-8091-A9583C457CAB}"/>
              </a:ext>
            </a:extLst>
          </p:cNvPr>
          <p:cNvSpPr txBox="1"/>
          <p:nvPr/>
        </p:nvSpPr>
        <p:spPr>
          <a:xfrm>
            <a:off x="466531" y="1522529"/>
            <a:ext cx="9990361" cy="830997"/>
          </a:xfrm>
          <a:prstGeom prst="rect">
            <a:avLst/>
          </a:prstGeom>
          <a:noFill/>
        </p:spPr>
        <p:txBody>
          <a:bodyPr wrap="square" rtlCol="0">
            <a:spAutoFit/>
          </a:bodyPr>
          <a:lstStyle/>
          <a:p>
            <a:r>
              <a:rPr lang="en-US" sz="1600" dirty="0">
                <a:solidFill>
                  <a:schemeClr val="bg2">
                    <a:lumMod val="25000"/>
                  </a:schemeClr>
                </a:solidFill>
                <a:latin typeface="Cambria Math" panose="02040503050406030204" pitchFamily="18" charset="0"/>
                <a:ea typeface="Cambria Math" panose="02040503050406030204" pitchFamily="18" charset="0"/>
              </a:rPr>
              <a:t> We adjust our results for </a:t>
            </a:r>
            <a:r>
              <a:rPr lang="en-US" sz="1600" b="1" dirty="0">
                <a:solidFill>
                  <a:schemeClr val="bg2">
                    <a:lumMod val="25000"/>
                  </a:schemeClr>
                </a:solidFill>
                <a:latin typeface="Cambria Math" panose="02040503050406030204" pitchFamily="18" charset="0"/>
                <a:ea typeface="Cambria Math" panose="02040503050406030204" pitchFamily="18" charset="0"/>
              </a:rPr>
              <a:t>multicollinearity</a:t>
            </a:r>
            <a:r>
              <a:rPr lang="en-US" sz="1600" dirty="0">
                <a:solidFill>
                  <a:schemeClr val="bg2">
                    <a:lumMod val="25000"/>
                  </a:schemeClr>
                </a:solidFill>
                <a:latin typeface="Cambria Math" panose="02040503050406030204" pitchFamily="18" charset="0"/>
                <a:ea typeface="Cambria Math" panose="02040503050406030204" pitchFamily="18" charset="0"/>
              </a:rPr>
              <a:t> and remove the dummy variables that are </a:t>
            </a:r>
            <a:r>
              <a:rPr lang="en-US" sz="1600" b="1" dirty="0">
                <a:solidFill>
                  <a:schemeClr val="bg2">
                    <a:lumMod val="25000"/>
                  </a:schemeClr>
                </a:solidFill>
                <a:latin typeface="Cambria Math" panose="02040503050406030204" pitchFamily="18" charset="0"/>
                <a:ea typeface="Cambria Math" panose="02040503050406030204" pitchFamily="18" charset="0"/>
              </a:rPr>
              <a:t>jointly non-significant</a:t>
            </a:r>
          </a:p>
          <a:p>
            <a:endParaRPr lang="en-US" sz="1600" b="1" dirty="0">
              <a:solidFill>
                <a:schemeClr val="bg2">
                  <a:lumMod val="25000"/>
                </a:schemeClr>
              </a:solidFill>
              <a:latin typeface="Cambria Math" panose="02040503050406030204" pitchFamily="18" charset="0"/>
              <a:ea typeface="Cambria Math" panose="02040503050406030204" pitchFamily="18" charset="0"/>
            </a:endParaRPr>
          </a:p>
          <a:p>
            <a:r>
              <a:rPr lang="en-US" sz="1600" dirty="0">
                <a:solidFill>
                  <a:schemeClr val="bg2">
                    <a:lumMod val="25000"/>
                  </a:schemeClr>
                </a:solidFill>
                <a:latin typeface="Cambria Math" panose="02040503050406030204" pitchFamily="18" charset="0"/>
                <a:ea typeface="Cambria Math" panose="02040503050406030204" pitchFamily="18" charset="0"/>
              </a:rPr>
              <a:t>We can verify that we have no more issues with VIF, but some variable are still </a:t>
            </a:r>
            <a:r>
              <a:rPr lang="en-US" sz="1600" dirty="0">
                <a:solidFill>
                  <a:srgbClr val="C00000"/>
                </a:solidFill>
                <a:latin typeface="Cambria Math" panose="02040503050406030204" pitchFamily="18" charset="0"/>
                <a:ea typeface="Cambria Math" panose="02040503050406030204" pitchFamily="18" charset="0"/>
              </a:rPr>
              <a:t>statistically non-significant</a:t>
            </a:r>
          </a:p>
        </p:txBody>
      </p:sp>
      <p:pic>
        <p:nvPicPr>
          <p:cNvPr id="13" name="Picture 12" descr="A blue and black logo&#10;&#10;Description automatically generated">
            <a:extLst>
              <a:ext uri="{FF2B5EF4-FFF2-40B4-BE49-F238E27FC236}">
                <a16:creationId xmlns:a16="http://schemas.microsoft.com/office/drawing/2014/main" id="{120EC451-2EAA-FDD2-6801-4AFDD5ADFF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7565" y="6070047"/>
            <a:ext cx="546413" cy="546413"/>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78F01E7D-21FA-D199-B212-BE5DCB636D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268" y="2632643"/>
            <a:ext cx="5347912" cy="3601409"/>
          </a:xfrm>
          <a:prstGeom prst="rect">
            <a:avLst/>
          </a:prstGeom>
          <a:ln w="19050">
            <a:solidFill>
              <a:schemeClr val="bg1"/>
            </a:solidFill>
          </a:ln>
        </p:spPr>
      </p:pic>
      <p:pic>
        <p:nvPicPr>
          <p:cNvPr id="11" name="Picture 10" descr="A screenshot of a computer code&#10;&#10;Description automatically generated">
            <a:extLst>
              <a:ext uri="{FF2B5EF4-FFF2-40B4-BE49-F238E27FC236}">
                <a16:creationId xmlns:a16="http://schemas.microsoft.com/office/drawing/2014/main" id="{2A07910E-B9A7-7579-AF87-5573D1F88E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4096" y="2631891"/>
            <a:ext cx="2836214" cy="3601409"/>
          </a:xfrm>
          <a:prstGeom prst="rect">
            <a:avLst/>
          </a:prstGeom>
        </p:spPr>
      </p:pic>
      <p:sp>
        <p:nvSpPr>
          <p:cNvPr id="12" name="Rectangle: Rounded Corners 11">
            <a:extLst>
              <a:ext uri="{FF2B5EF4-FFF2-40B4-BE49-F238E27FC236}">
                <a16:creationId xmlns:a16="http://schemas.microsoft.com/office/drawing/2014/main" id="{BF70041A-E78D-0F02-FD4A-5EA3A3425DBC}"/>
              </a:ext>
            </a:extLst>
          </p:cNvPr>
          <p:cNvSpPr/>
          <p:nvPr/>
        </p:nvSpPr>
        <p:spPr>
          <a:xfrm>
            <a:off x="4208105" y="4405354"/>
            <a:ext cx="335902" cy="138653"/>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E1C09E0C-8F60-CA2D-A54D-3D26B0C67426}"/>
              </a:ext>
            </a:extLst>
          </p:cNvPr>
          <p:cNvSpPr/>
          <p:nvPr/>
        </p:nvSpPr>
        <p:spPr>
          <a:xfrm>
            <a:off x="4220543" y="4137879"/>
            <a:ext cx="335902" cy="138653"/>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68FDCA13-6D01-0458-590B-272EB54205D9}"/>
              </a:ext>
            </a:extLst>
          </p:cNvPr>
          <p:cNvSpPr/>
          <p:nvPr/>
        </p:nvSpPr>
        <p:spPr>
          <a:xfrm>
            <a:off x="4214318" y="5186027"/>
            <a:ext cx="335902" cy="138653"/>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4A48C277-15CA-4784-41CA-28113C57B76C}"/>
              </a:ext>
            </a:extLst>
          </p:cNvPr>
          <p:cNvSpPr/>
          <p:nvPr/>
        </p:nvSpPr>
        <p:spPr>
          <a:xfrm>
            <a:off x="4223651" y="4934093"/>
            <a:ext cx="335902" cy="138653"/>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DFD322C4-B993-A4BB-71CD-B5A273A1BBBA}"/>
              </a:ext>
            </a:extLst>
          </p:cNvPr>
          <p:cNvSpPr/>
          <p:nvPr/>
        </p:nvSpPr>
        <p:spPr>
          <a:xfrm>
            <a:off x="4223649" y="5335303"/>
            <a:ext cx="335902" cy="138653"/>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8F14A2CE-9634-24C2-3DB4-EB1244A0242A}"/>
              </a:ext>
            </a:extLst>
          </p:cNvPr>
          <p:cNvSpPr/>
          <p:nvPr/>
        </p:nvSpPr>
        <p:spPr>
          <a:xfrm>
            <a:off x="1741708" y="4010358"/>
            <a:ext cx="581580" cy="138653"/>
          </a:xfrm>
          <a:prstGeom prst="roundRect">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19" name="Rectangle: Rounded Corners 18">
            <a:extLst>
              <a:ext uri="{FF2B5EF4-FFF2-40B4-BE49-F238E27FC236}">
                <a16:creationId xmlns:a16="http://schemas.microsoft.com/office/drawing/2014/main" id="{0FCD39A2-A49F-5EC5-D9E2-159595AF627C}"/>
              </a:ext>
            </a:extLst>
          </p:cNvPr>
          <p:cNvSpPr/>
          <p:nvPr/>
        </p:nvSpPr>
        <p:spPr>
          <a:xfrm>
            <a:off x="4217426" y="5478372"/>
            <a:ext cx="335902" cy="138653"/>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5585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ack background with white text&#10;&#10;Description automatically generated">
            <a:extLst>
              <a:ext uri="{FF2B5EF4-FFF2-40B4-BE49-F238E27FC236}">
                <a16:creationId xmlns:a16="http://schemas.microsoft.com/office/drawing/2014/main" id="{A85E370D-46AF-3028-51DB-EE84BADFF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8382" y="119936"/>
            <a:ext cx="1828800" cy="759759"/>
          </a:xfrm>
          <a:prstGeom prst="rect">
            <a:avLst/>
          </a:prstGeom>
        </p:spPr>
      </p:pic>
      <p:cxnSp>
        <p:nvCxnSpPr>
          <p:cNvPr id="7" name="Straight Connector 6">
            <a:extLst>
              <a:ext uri="{FF2B5EF4-FFF2-40B4-BE49-F238E27FC236}">
                <a16:creationId xmlns:a16="http://schemas.microsoft.com/office/drawing/2014/main" id="{3F054917-2976-16C1-31BC-2748C1972AE8}"/>
              </a:ext>
            </a:extLst>
          </p:cNvPr>
          <p:cNvCxnSpPr>
            <a:cxnSpLocks/>
          </p:cNvCxnSpPr>
          <p:nvPr/>
        </p:nvCxnSpPr>
        <p:spPr>
          <a:xfrm>
            <a:off x="466531" y="6513169"/>
            <a:ext cx="11243387" cy="25672"/>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7CF0189-D35B-A8C9-27AE-FA0960457A23}"/>
              </a:ext>
            </a:extLst>
          </p:cNvPr>
          <p:cNvSpPr txBox="1"/>
          <p:nvPr/>
        </p:nvSpPr>
        <p:spPr>
          <a:xfrm>
            <a:off x="413272" y="312222"/>
            <a:ext cx="8254866" cy="1015663"/>
          </a:xfrm>
          <a:prstGeom prst="rect">
            <a:avLst/>
          </a:prstGeom>
          <a:noFill/>
        </p:spPr>
        <p:txBody>
          <a:bodyPr wrap="square" rtlCol="0">
            <a:spAutoFit/>
          </a:bodyPr>
          <a:lstStyle/>
          <a:p>
            <a:r>
              <a:rPr lang="en-US" sz="4000" b="1" dirty="0">
                <a:solidFill>
                  <a:schemeClr val="accent1">
                    <a:lumMod val="75000"/>
                  </a:schemeClr>
                </a:solidFill>
                <a:latin typeface="Cambria Math" panose="02040503050406030204" pitchFamily="18" charset="0"/>
                <a:ea typeface="Cambria Math" panose="02040503050406030204" pitchFamily="18" charset="0"/>
              </a:rPr>
              <a:t>New Pooled OLS</a:t>
            </a:r>
            <a:endParaRPr lang="en-US" sz="2000" b="1" i="1" dirty="0">
              <a:solidFill>
                <a:schemeClr val="accent1">
                  <a:lumMod val="75000"/>
                </a:schemeClr>
              </a:solidFill>
              <a:latin typeface="Cambria Math" panose="02040503050406030204" pitchFamily="18" charset="0"/>
              <a:ea typeface="Cambria Math" panose="02040503050406030204" pitchFamily="18" charset="0"/>
            </a:endParaRPr>
          </a:p>
          <a:p>
            <a:r>
              <a:rPr lang="en-US" sz="2000" b="1" i="1" dirty="0">
                <a:solidFill>
                  <a:schemeClr val="accent1">
                    <a:lumMod val="75000"/>
                  </a:schemeClr>
                </a:solidFill>
                <a:latin typeface="Cambria Math" panose="02040503050406030204" pitchFamily="18" charset="0"/>
                <a:ea typeface="Cambria Math" panose="02040503050406030204" pitchFamily="18" charset="0"/>
              </a:rPr>
              <a:t>Final feature selection</a:t>
            </a:r>
          </a:p>
        </p:txBody>
      </p:sp>
      <p:sp>
        <p:nvSpPr>
          <p:cNvPr id="3" name="TextBox 2">
            <a:extLst>
              <a:ext uri="{FF2B5EF4-FFF2-40B4-BE49-F238E27FC236}">
                <a16:creationId xmlns:a16="http://schemas.microsoft.com/office/drawing/2014/main" id="{4E2D42CA-947B-2F24-8091-A9583C457CAB}"/>
              </a:ext>
            </a:extLst>
          </p:cNvPr>
          <p:cNvSpPr txBox="1"/>
          <p:nvPr/>
        </p:nvSpPr>
        <p:spPr>
          <a:xfrm>
            <a:off x="466531" y="1901663"/>
            <a:ext cx="3377681" cy="3539430"/>
          </a:xfrm>
          <a:prstGeom prst="rect">
            <a:avLst/>
          </a:prstGeom>
          <a:noFill/>
        </p:spPr>
        <p:txBody>
          <a:bodyPr wrap="square" rtlCol="0">
            <a:spAutoFit/>
          </a:bodyPr>
          <a:lstStyle/>
          <a:p>
            <a:r>
              <a:rPr lang="en-US" sz="1600" dirty="0">
                <a:solidFill>
                  <a:schemeClr val="bg2">
                    <a:lumMod val="25000"/>
                  </a:schemeClr>
                </a:solidFill>
                <a:latin typeface="Cambria Math" panose="02040503050406030204" pitchFamily="18" charset="0"/>
                <a:ea typeface="Cambria Math" panose="02040503050406030204" pitchFamily="18" charset="0"/>
              </a:rPr>
              <a:t>Finally, we both remove </a:t>
            </a:r>
            <a:r>
              <a:rPr lang="en-US" sz="1600" dirty="0">
                <a:solidFill>
                  <a:srgbClr val="C00000"/>
                </a:solidFill>
                <a:latin typeface="Cambria Math" panose="02040503050406030204" pitchFamily="18" charset="0"/>
                <a:ea typeface="Cambria Math" panose="02040503050406030204" pitchFamily="18" charset="0"/>
              </a:rPr>
              <a:t>statistically irrelevant </a:t>
            </a:r>
            <a:r>
              <a:rPr lang="en-US" sz="1600" dirty="0">
                <a:solidFill>
                  <a:schemeClr val="bg2">
                    <a:lumMod val="25000"/>
                  </a:schemeClr>
                </a:solidFill>
                <a:latin typeface="Cambria Math" panose="02040503050406030204" pitchFamily="18" charset="0"/>
                <a:ea typeface="Cambria Math" panose="02040503050406030204" pitchFamily="18" charset="0"/>
              </a:rPr>
              <a:t>and </a:t>
            </a:r>
            <a:r>
              <a:rPr lang="en-US" sz="1600" dirty="0">
                <a:solidFill>
                  <a:srgbClr val="C00000"/>
                </a:solidFill>
                <a:latin typeface="Cambria Math" panose="02040503050406030204" pitchFamily="18" charset="0"/>
                <a:ea typeface="Cambria Math" panose="02040503050406030204" pitchFamily="18" charset="0"/>
              </a:rPr>
              <a:t>conceptually wrong </a:t>
            </a:r>
            <a:r>
              <a:rPr lang="en-US" sz="1600" dirty="0">
                <a:solidFill>
                  <a:schemeClr val="bg2">
                    <a:lumMod val="25000"/>
                  </a:schemeClr>
                </a:solidFill>
                <a:latin typeface="Cambria Math" panose="02040503050406030204" pitchFamily="18" charset="0"/>
                <a:ea typeface="Cambria Math" panose="02040503050406030204" pitchFamily="18" charset="0"/>
              </a:rPr>
              <a:t>variables: we don’t want to include in our model independent variables that are mostly an </a:t>
            </a:r>
            <a:r>
              <a:rPr lang="en-US" sz="1600" b="1" dirty="0">
                <a:solidFill>
                  <a:schemeClr val="bg2">
                    <a:lumMod val="25000"/>
                  </a:schemeClr>
                </a:solidFill>
                <a:latin typeface="Cambria Math" panose="02040503050406030204" pitchFamily="18" charset="0"/>
                <a:ea typeface="Cambria Math" panose="02040503050406030204" pitchFamily="18" charset="0"/>
              </a:rPr>
              <a:t>effect</a:t>
            </a:r>
            <a:r>
              <a:rPr lang="en-US" sz="1600" dirty="0">
                <a:solidFill>
                  <a:schemeClr val="bg2">
                    <a:lumMod val="25000"/>
                  </a:schemeClr>
                </a:solidFill>
                <a:latin typeface="Cambria Math" panose="02040503050406030204" pitchFamily="18" charset="0"/>
                <a:ea typeface="Cambria Math" panose="02040503050406030204" pitchFamily="18" charset="0"/>
              </a:rPr>
              <a:t> of our dependent variable rather than a </a:t>
            </a:r>
            <a:r>
              <a:rPr lang="en-US" sz="1600" b="1" dirty="0">
                <a:solidFill>
                  <a:schemeClr val="bg2">
                    <a:lumMod val="25000"/>
                  </a:schemeClr>
                </a:solidFill>
                <a:latin typeface="Cambria Math" panose="02040503050406030204" pitchFamily="18" charset="0"/>
                <a:ea typeface="Cambria Math" panose="02040503050406030204" pitchFamily="18" charset="0"/>
              </a:rPr>
              <a:t>cause</a:t>
            </a:r>
            <a:r>
              <a:rPr lang="en-US" sz="1600" dirty="0">
                <a:solidFill>
                  <a:schemeClr val="bg2">
                    <a:lumMod val="25000"/>
                  </a:schemeClr>
                </a:solidFill>
                <a:latin typeface="Cambria Math" panose="02040503050406030204" pitchFamily="18" charset="0"/>
                <a:ea typeface="Cambria Math" panose="02040503050406030204" pitchFamily="18" charset="0"/>
              </a:rPr>
              <a:t>.</a:t>
            </a:r>
          </a:p>
          <a:p>
            <a:endParaRPr lang="en-US" sz="1600" dirty="0">
              <a:solidFill>
                <a:schemeClr val="bg2">
                  <a:lumMod val="25000"/>
                </a:schemeClr>
              </a:solidFill>
              <a:latin typeface="Cambria Math" panose="02040503050406030204" pitchFamily="18" charset="0"/>
              <a:ea typeface="Cambria Math" panose="02040503050406030204" pitchFamily="18" charset="0"/>
            </a:endParaRPr>
          </a:p>
          <a:p>
            <a:r>
              <a:rPr lang="en-US" sz="1600" dirty="0">
                <a:solidFill>
                  <a:schemeClr val="bg2">
                    <a:lumMod val="25000"/>
                  </a:schemeClr>
                </a:solidFill>
                <a:latin typeface="Cambria Math" panose="02040503050406030204" pitchFamily="18" charset="0"/>
                <a:ea typeface="Cambria Math" panose="02040503050406030204" pitchFamily="18" charset="0"/>
              </a:rPr>
              <a:t>Notice that, although its statistical relevance we decide to remove the </a:t>
            </a:r>
            <a:r>
              <a:rPr lang="en-US" sz="1600" i="1" u="sng" dirty="0">
                <a:solidFill>
                  <a:schemeClr val="bg2">
                    <a:lumMod val="25000"/>
                  </a:schemeClr>
                </a:solidFill>
                <a:latin typeface="Cambria Math" panose="02040503050406030204" pitchFamily="18" charset="0"/>
                <a:ea typeface="Cambria Math" panose="02040503050406030204" pitchFamily="18" charset="0"/>
              </a:rPr>
              <a:t>birth rate</a:t>
            </a:r>
            <a:r>
              <a:rPr lang="en-US" sz="1600" i="1" dirty="0">
                <a:solidFill>
                  <a:schemeClr val="bg2">
                    <a:lumMod val="25000"/>
                  </a:schemeClr>
                </a:solidFill>
                <a:latin typeface="Cambria Math" panose="02040503050406030204" pitchFamily="18" charset="0"/>
                <a:ea typeface="Cambria Math" panose="02040503050406030204" pitchFamily="18" charset="0"/>
              </a:rPr>
              <a:t>  </a:t>
            </a:r>
            <a:r>
              <a:rPr lang="en-US" sz="1600" dirty="0">
                <a:solidFill>
                  <a:schemeClr val="bg2">
                    <a:lumMod val="25000"/>
                  </a:schemeClr>
                </a:solidFill>
                <a:latin typeface="Cambria Math" panose="02040503050406030204" pitchFamily="18" charset="0"/>
                <a:ea typeface="Cambria Math" panose="02040503050406030204" pitchFamily="18" charset="0"/>
              </a:rPr>
              <a:t>variable from our model.</a:t>
            </a:r>
          </a:p>
          <a:p>
            <a:endParaRPr lang="en-US" sz="1600" dirty="0">
              <a:solidFill>
                <a:schemeClr val="bg2">
                  <a:lumMod val="25000"/>
                </a:schemeClr>
              </a:solidFill>
              <a:latin typeface="Cambria Math" panose="02040503050406030204" pitchFamily="18" charset="0"/>
              <a:ea typeface="Cambria Math" panose="02040503050406030204" pitchFamily="18" charset="0"/>
            </a:endParaRPr>
          </a:p>
          <a:p>
            <a:r>
              <a:rPr lang="en-US" sz="1600" dirty="0">
                <a:solidFill>
                  <a:schemeClr val="bg2">
                    <a:lumMod val="25000"/>
                  </a:schemeClr>
                </a:solidFill>
                <a:latin typeface="Cambria Math" panose="02040503050406030204" pitchFamily="18" charset="0"/>
                <a:ea typeface="Cambria Math" panose="02040503050406030204" pitchFamily="18" charset="0"/>
              </a:rPr>
              <a:t>Here we report the final result, in terms of selected variables.</a:t>
            </a:r>
          </a:p>
        </p:txBody>
      </p:sp>
      <p:pic>
        <p:nvPicPr>
          <p:cNvPr id="13" name="Picture 12" descr="A blue and black logo&#10;&#10;Description automatically generated">
            <a:extLst>
              <a:ext uri="{FF2B5EF4-FFF2-40B4-BE49-F238E27FC236}">
                <a16:creationId xmlns:a16="http://schemas.microsoft.com/office/drawing/2014/main" id="{120EC451-2EAA-FDD2-6801-4AFDD5ADFF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7565" y="6070047"/>
            <a:ext cx="546413" cy="546413"/>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D0F0AA86-BE71-7D03-E80D-D6BE155413E6}"/>
              </a:ext>
            </a:extLst>
          </p:cNvPr>
          <p:cNvPicPr>
            <a:picLocks noChangeAspect="1"/>
          </p:cNvPicPr>
          <p:nvPr/>
        </p:nvPicPr>
        <p:blipFill rotWithShape="1">
          <a:blip r:embed="rId4">
            <a:extLst>
              <a:ext uri="{28A0092B-C50C-407E-A947-70E740481C1C}">
                <a14:useLocalDpi xmlns:a14="http://schemas.microsoft.com/office/drawing/2010/main" val="0"/>
              </a:ext>
            </a:extLst>
          </a:blip>
          <a:srcRect b="2312"/>
          <a:stretch/>
        </p:blipFill>
        <p:spPr>
          <a:xfrm>
            <a:off x="4344275" y="1951771"/>
            <a:ext cx="6349149" cy="3489322"/>
          </a:xfrm>
          <a:prstGeom prst="rect">
            <a:avLst/>
          </a:prstGeom>
        </p:spPr>
      </p:pic>
    </p:spTree>
    <p:extLst>
      <p:ext uri="{BB962C8B-B14F-4D97-AF65-F5344CB8AC3E}">
        <p14:creationId xmlns:p14="http://schemas.microsoft.com/office/powerpoint/2010/main" val="3561049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ack background with white text&#10;&#10;Description automatically generated">
            <a:extLst>
              <a:ext uri="{FF2B5EF4-FFF2-40B4-BE49-F238E27FC236}">
                <a16:creationId xmlns:a16="http://schemas.microsoft.com/office/drawing/2014/main" id="{A85E370D-46AF-3028-51DB-EE84BADFF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8382" y="119936"/>
            <a:ext cx="1828800" cy="759759"/>
          </a:xfrm>
          <a:prstGeom prst="rect">
            <a:avLst/>
          </a:prstGeom>
        </p:spPr>
      </p:pic>
      <p:cxnSp>
        <p:nvCxnSpPr>
          <p:cNvPr id="7" name="Straight Connector 6">
            <a:extLst>
              <a:ext uri="{FF2B5EF4-FFF2-40B4-BE49-F238E27FC236}">
                <a16:creationId xmlns:a16="http://schemas.microsoft.com/office/drawing/2014/main" id="{3F054917-2976-16C1-31BC-2748C1972AE8}"/>
              </a:ext>
            </a:extLst>
          </p:cNvPr>
          <p:cNvCxnSpPr>
            <a:cxnSpLocks/>
          </p:cNvCxnSpPr>
          <p:nvPr/>
        </p:nvCxnSpPr>
        <p:spPr>
          <a:xfrm>
            <a:off x="466531" y="6513169"/>
            <a:ext cx="11243387" cy="25672"/>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7CF0189-D35B-A8C9-27AE-FA0960457A23}"/>
              </a:ext>
            </a:extLst>
          </p:cNvPr>
          <p:cNvSpPr txBox="1"/>
          <p:nvPr/>
        </p:nvSpPr>
        <p:spPr>
          <a:xfrm>
            <a:off x="413272" y="237574"/>
            <a:ext cx="8254866" cy="984885"/>
          </a:xfrm>
          <a:prstGeom prst="rect">
            <a:avLst/>
          </a:prstGeom>
          <a:noFill/>
        </p:spPr>
        <p:txBody>
          <a:bodyPr wrap="square" rtlCol="0">
            <a:spAutoFit/>
          </a:bodyPr>
          <a:lstStyle/>
          <a:p>
            <a:r>
              <a:rPr lang="en-US" sz="4000" b="1" dirty="0">
                <a:solidFill>
                  <a:schemeClr val="accent1">
                    <a:lumMod val="75000"/>
                  </a:schemeClr>
                </a:solidFill>
                <a:latin typeface="Cambria Math" panose="02040503050406030204" pitchFamily="18" charset="0"/>
                <a:ea typeface="Cambria Math" panose="02040503050406030204" pitchFamily="18" charset="0"/>
              </a:rPr>
              <a:t>Heteroskedasticity </a:t>
            </a:r>
          </a:p>
          <a:p>
            <a:r>
              <a:rPr lang="en-US" b="1" i="1" dirty="0">
                <a:solidFill>
                  <a:schemeClr val="accent1">
                    <a:lumMod val="75000"/>
                  </a:schemeClr>
                </a:solidFill>
                <a:latin typeface="Cambria Math" panose="02040503050406030204" pitchFamily="18" charset="0"/>
                <a:ea typeface="Cambria Math" panose="02040503050406030204" pitchFamily="18" charset="0"/>
              </a:rPr>
              <a:t>Testing time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E2D42CA-947B-2F24-8091-A9583C457CAB}"/>
                  </a:ext>
                </a:extLst>
              </p:cNvPr>
              <p:cNvSpPr txBox="1"/>
              <p:nvPr/>
            </p:nvSpPr>
            <p:spPr>
              <a:xfrm>
                <a:off x="550505" y="1342479"/>
                <a:ext cx="10170367" cy="2067682"/>
              </a:xfrm>
              <a:prstGeom prst="rect">
                <a:avLst/>
              </a:prstGeom>
              <a:noFill/>
            </p:spPr>
            <p:txBody>
              <a:bodyPr wrap="square" rtlCol="0">
                <a:spAutoFit/>
              </a:bodyPr>
              <a:lstStyle/>
              <a:p>
                <a:r>
                  <a:rPr lang="en-US" sz="1600" b="1" dirty="0">
                    <a:solidFill>
                      <a:schemeClr val="bg2">
                        <a:lumMod val="25000"/>
                      </a:schemeClr>
                    </a:solidFill>
                    <a:latin typeface="Cambria Math" panose="02040503050406030204" pitchFamily="18" charset="0"/>
                    <a:ea typeface="Cambria Math" panose="02040503050406030204" pitchFamily="18" charset="0"/>
                  </a:rPr>
                  <a:t>Homoskedasticity definition</a:t>
                </a:r>
                <a:r>
                  <a:rPr lang="en-US" sz="1600" dirty="0">
                    <a:solidFill>
                      <a:schemeClr val="bg2">
                        <a:lumMod val="25000"/>
                      </a:schemeClr>
                    </a:solidFill>
                    <a:latin typeface="Cambria Math" panose="02040503050406030204" pitchFamily="18" charset="0"/>
                    <a:ea typeface="Cambria Math" panose="02040503050406030204" pitchFamily="18" charset="0"/>
                  </a:rPr>
                  <a:t>:</a:t>
                </a:r>
              </a:p>
              <a:p>
                <a:r>
                  <a:rPr lang="en-US" sz="1600" dirty="0">
                    <a:solidFill>
                      <a:schemeClr val="bg2">
                        <a:lumMod val="25000"/>
                      </a:schemeClr>
                    </a:solidFill>
                    <a:latin typeface="Cambria Math" panose="02040503050406030204" pitchFamily="18" charset="0"/>
                    <a:ea typeface="Cambria Math" panose="02040503050406030204" pitchFamily="18" charset="0"/>
                  </a:rPr>
                  <a:t>The OLS regression model exhibits Homoskedasticity if the error u has the same variance given any values of the explanatory variables, i.e.:</a:t>
                </a:r>
              </a:p>
              <a:p>
                <a:r>
                  <a:rPr lang="en-US" sz="1600" dirty="0">
                    <a:solidFill>
                      <a:schemeClr val="bg2">
                        <a:lumMod val="25000"/>
                      </a:schemeClr>
                    </a:solidFill>
                    <a:latin typeface="Cambria Math" panose="02040503050406030204" pitchFamily="18" charset="0"/>
                    <a:ea typeface="Cambria Math" panose="02040503050406030204" pitchFamily="18" charset="0"/>
                  </a:rPr>
                  <a:t>				</a:t>
                </a:r>
                <a:r>
                  <a:rPr lang="it-IT" sz="1600" b="1" dirty="0">
                    <a:solidFill>
                      <a:schemeClr val="bg2">
                        <a:lumMod val="25000"/>
                      </a:schemeClr>
                    </a:solidFill>
                    <a:ea typeface="Cambria Math" panose="02040503050406030204" pitchFamily="18" charset="0"/>
                  </a:rPr>
                  <a:t> </a:t>
                </a:r>
                <a14:m>
                  <m:oMath xmlns:m="http://schemas.openxmlformats.org/officeDocument/2006/math">
                    <m:r>
                      <a:rPr lang="it-IT" sz="1600" b="1" i="1" smtClean="0">
                        <a:solidFill>
                          <a:schemeClr val="bg2">
                            <a:lumMod val="25000"/>
                          </a:schemeClr>
                        </a:solidFill>
                        <a:latin typeface="Cambria Math" panose="02040503050406030204" pitchFamily="18" charset="0"/>
                        <a:ea typeface="Cambria Math" panose="02040503050406030204" pitchFamily="18" charset="0"/>
                      </a:rPr>
                      <m:t>𝑽𝒂𝒓</m:t>
                    </m:r>
                    <m:d>
                      <m:dPr>
                        <m:endChr m:val="|"/>
                        <m:ctrlPr>
                          <a:rPr lang="it-IT" sz="1600" b="1" i="1" smtClean="0">
                            <a:solidFill>
                              <a:schemeClr val="bg2">
                                <a:lumMod val="25000"/>
                              </a:schemeClr>
                            </a:solidFill>
                            <a:latin typeface="Cambria Math" panose="02040503050406030204" pitchFamily="18" charset="0"/>
                            <a:ea typeface="Cambria Math" panose="02040503050406030204" pitchFamily="18" charset="0"/>
                          </a:rPr>
                        </m:ctrlPr>
                      </m:dPr>
                      <m:e>
                        <m:r>
                          <a:rPr lang="it-IT" sz="1600" b="1" i="1" smtClean="0">
                            <a:solidFill>
                              <a:schemeClr val="bg2">
                                <a:lumMod val="25000"/>
                              </a:schemeClr>
                            </a:solidFill>
                            <a:latin typeface="Cambria Math" panose="02040503050406030204" pitchFamily="18" charset="0"/>
                            <a:ea typeface="Cambria Math" panose="02040503050406030204" pitchFamily="18" charset="0"/>
                          </a:rPr>
                          <m:t>𝒖</m:t>
                        </m:r>
                        <m:r>
                          <a:rPr lang="it-IT" sz="1600" b="1" i="1" smtClean="0">
                            <a:solidFill>
                              <a:schemeClr val="bg2">
                                <a:lumMod val="25000"/>
                              </a:schemeClr>
                            </a:solidFill>
                            <a:latin typeface="Cambria Math" panose="02040503050406030204" pitchFamily="18" charset="0"/>
                            <a:ea typeface="Cambria Math" panose="02040503050406030204" pitchFamily="18" charset="0"/>
                          </a:rPr>
                          <m:t> </m:t>
                        </m:r>
                      </m:e>
                    </m:d>
                    <m:r>
                      <a:rPr lang="it-IT" sz="1600" b="1" i="1" smtClean="0">
                        <a:solidFill>
                          <a:schemeClr val="bg2">
                            <a:lumMod val="25000"/>
                          </a:schemeClr>
                        </a:solidFill>
                        <a:latin typeface="Cambria Math" panose="02040503050406030204" pitchFamily="18" charset="0"/>
                        <a:ea typeface="Cambria Math" panose="02040503050406030204" pitchFamily="18" charset="0"/>
                      </a:rPr>
                      <m:t> </m:t>
                    </m:r>
                    <m:sSub>
                      <m:sSubPr>
                        <m:ctrlPr>
                          <a:rPr lang="it-IT" sz="1600" b="1" i="1" smtClean="0">
                            <a:solidFill>
                              <a:schemeClr val="bg2">
                                <a:lumMod val="25000"/>
                              </a:schemeClr>
                            </a:solidFill>
                            <a:latin typeface="Cambria Math" panose="02040503050406030204" pitchFamily="18" charset="0"/>
                            <a:ea typeface="Cambria Math" panose="02040503050406030204" pitchFamily="18" charset="0"/>
                          </a:rPr>
                        </m:ctrlPr>
                      </m:sSubPr>
                      <m:e>
                        <m:r>
                          <a:rPr lang="it-IT" sz="1600" b="1" i="1" smtClean="0">
                            <a:solidFill>
                              <a:schemeClr val="bg2">
                                <a:lumMod val="25000"/>
                              </a:schemeClr>
                            </a:solidFill>
                            <a:latin typeface="Cambria Math" panose="02040503050406030204" pitchFamily="18" charset="0"/>
                            <a:ea typeface="Cambria Math" panose="02040503050406030204" pitchFamily="18" charset="0"/>
                          </a:rPr>
                          <m:t>𝒙</m:t>
                        </m:r>
                      </m:e>
                      <m:sub>
                        <m:r>
                          <a:rPr lang="it-IT" sz="1600" b="1" i="1" smtClean="0">
                            <a:solidFill>
                              <a:schemeClr val="bg2">
                                <a:lumMod val="25000"/>
                              </a:schemeClr>
                            </a:solidFill>
                            <a:latin typeface="Cambria Math" panose="02040503050406030204" pitchFamily="18" charset="0"/>
                            <a:ea typeface="Cambria Math" panose="02040503050406030204" pitchFamily="18" charset="0"/>
                          </a:rPr>
                          <m:t>𝟏</m:t>
                        </m:r>
                      </m:sub>
                    </m:sSub>
                    <m:r>
                      <a:rPr lang="it-IT" sz="1600" b="1" i="1" smtClean="0">
                        <a:solidFill>
                          <a:schemeClr val="bg2">
                            <a:lumMod val="25000"/>
                          </a:schemeClr>
                        </a:solidFill>
                        <a:latin typeface="Cambria Math" panose="02040503050406030204" pitchFamily="18" charset="0"/>
                        <a:ea typeface="Cambria Math" panose="02040503050406030204" pitchFamily="18" charset="0"/>
                      </a:rPr>
                      <m:t>,…,</m:t>
                    </m:r>
                    <m:sSub>
                      <m:sSubPr>
                        <m:ctrlPr>
                          <a:rPr lang="it-IT" sz="1600" b="1" i="1" smtClean="0">
                            <a:solidFill>
                              <a:schemeClr val="bg2">
                                <a:lumMod val="25000"/>
                              </a:schemeClr>
                            </a:solidFill>
                            <a:latin typeface="Cambria Math" panose="02040503050406030204" pitchFamily="18" charset="0"/>
                            <a:ea typeface="Cambria Math" panose="02040503050406030204" pitchFamily="18" charset="0"/>
                          </a:rPr>
                        </m:ctrlPr>
                      </m:sSubPr>
                      <m:e>
                        <m:r>
                          <a:rPr lang="it-IT" sz="1600" b="1" i="1" smtClean="0">
                            <a:solidFill>
                              <a:schemeClr val="bg2">
                                <a:lumMod val="25000"/>
                              </a:schemeClr>
                            </a:solidFill>
                            <a:latin typeface="Cambria Math" panose="02040503050406030204" pitchFamily="18" charset="0"/>
                            <a:ea typeface="Cambria Math" panose="02040503050406030204" pitchFamily="18" charset="0"/>
                          </a:rPr>
                          <m:t>𝒙</m:t>
                        </m:r>
                      </m:e>
                      <m:sub>
                        <m:r>
                          <a:rPr lang="it-IT" sz="1600" b="1" i="1" smtClean="0">
                            <a:solidFill>
                              <a:schemeClr val="bg2">
                                <a:lumMod val="25000"/>
                              </a:schemeClr>
                            </a:solidFill>
                            <a:latin typeface="Cambria Math" panose="02040503050406030204" pitchFamily="18" charset="0"/>
                            <a:ea typeface="Cambria Math" panose="02040503050406030204" pitchFamily="18" charset="0"/>
                          </a:rPr>
                          <m:t>𝒌</m:t>
                        </m:r>
                      </m:sub>
                    </m:sSub>
                    <m:r>
                      <a:rPr lang="it-IT" sz="1600" b="1" i="1" smtClean="0">
                        <a:solidFill>
                          <a:schemeClr val="bg2">
                            <a:lumMod val="25000"/>
                          </a:schemeClr>
                        </a:solidFill>
                        <a:latin typeface="Cambria Math" panose="02040503050406030204" pitchFamily="18" charset="0"/>
                        <a:ea typeface="Cambria Math" panose="02040503050406030204" pitchFamily="18" charset="0"/>
                      </a:rPr>
                      <m:t>)=</m:t>
                    </m:r>
                    <m:sSup>
                      <m:sSupPr>
                        <m:ctrlPr>
                          <a:rPr lang="it-IT" sz="1600" b="1" i="1" smtClean="0">
                            <a:solidFill>
                              <a:schemeClr val="bg2">
                                <a:lumMod val="25000"/>
                              </a:schemeClr>
                            </a:solidFill>
                            <a:latin typeface="Cambria Math" panose="02040503050406030204" pitchFamily="18" charset="0"/>
                            <a:ea typeface="Cambria Math" panose="02040503050406030204" pitchFamily="18" charset="0"/>
                          </a:rPr>
                        </m:ctrlPr>
                      </m:sSupPr>
                      <m:e>
                        <m:r>
                          <a:rPr lang="it-IT" sz="1600" b="1" i="1">
                            <a:solidFill>
                              <a:schemeClr val="bg2">
                                <a:lumMod val="25000"/>
                              </a:schemeClr>
                            </a:solidFill>
                            <a:latin typeface="Cambria Math" panose="02040503050406030204" pitchFamily="18" charset="0"/>
                            <a:ea typeface="Cambria Math" panose="02040503050406030204" pitchFamily="18" charset="0"/>
                          </a:rPr>
                          <m:t>𝝈</m:t>
                        </m:r>
                      </m:e>
                      <m:sup>
                        <m:r>
                          <a:rPr lang="it-IT" sz="1600" b="1" i="1" smtClean="0">
                            <a:solidFill>
                              <a:schemeClr val="bg2">
                                <a:lumMod val="25000"/>
                              </a:schemeClr>
                            </a:solidFill>
                            <a:latin typeface="Cambria Math" panose="02040503050406030204" pitchFamily="18" charset="0"/>
                            <a:ea typeface="Cambria Math" panose="02040503050406030204" pitchFamily="18" charset="0"/>
                          </a:rPr>
                          <m:t>𝟐</m:t>
                        </m:r>
                      </m:sup>
                    </m:sSup>
                  </m:oMath>
                </a14:m>
                <a:endParaRPr lang="en-US" sz="1600" dirty="0">
                  <a:solidFill>
                    <a:schemeClr val="bg2">
                      <a:lumMod val="25000"/>
                    </a:schemeClr>
                  </a:solidFill>
                  <a:latin typeface="Cambria Math" panose="02040503050406030204" pitchFamily="18" charset="0"/>
                  <a:ea typeface="Cambria Math" panose="02040503050406030204" pitchFamily="18" charset="0"/>
                </a:endParaRPr>
              </a:p>
              <a:p>
                <a:endParaRPr lang="en-US" sz="1600" dirty="0">
                  <a:solidFill>
                    <a:schemeClr val="bg2">
                      <a:lumMod val="25000"/>
                    </a:schemeClr>
                  </a:solidFill>
                  <a:latin typeface="Cambria Math" panose="02040503050406030204" pitchFamily="18" charset="0"/>
                  <a:ea typeface="Cambria Math" panose="02040503050406030204" pitchFamily="18" charset="0"/>
                </a:endParaRPr>
              </a:p>
              <a:p>
                <a:r>
                  <a:rPr lang="en-US" sz="1600" dirty="0">
                    <a:solidFill>
                      <a:schemeClr val="bg2">
                        <a:lumMod val="25000"/>
                      </a:schemeClr>
                    </a:solidFill>
                    <a:latin typeface="Cambria Math" panose="02040503050406030204" pitchFamily="18" charset="0"/>
                    <a:ea typeface="Cambria Math" panose="02040503050406030204" pitchFamily="18" charset="0"/>
                  </a:rPr>
                  <a:t>Otherwise, the model shows </a:t>
                </a:r>
                <a:r>
                  <a:rPr lang="en-US" sz="1600" b="1" dirty="0">
                    <a:solidFill>
                      <a:srgbClr val="3A333C"/>
                    </a:solidFill>
                    <a:latin typeface="Cambria Math" panose="02040503050406030204" pitchFamily="18" charset="0"/>
                    <a:ea typeface="Cambria Math" panose="02040503050406030204" pitchFamily="18" charset="0"/>
                  </a:rPr>
                  <a:t>Heteroskedasticity</a:t>
                </a:r>
              </a:p>
              <a:p>
                <a:endParaRPr lang="en-US" sz="1600" dirty="0">
                  <a:solidFill>
                    <a:schemeClr val="bg2">
                      <a:lumMod val="25000"/>
                    </a:schemeClr>
                  </a:solidFill>
                  <a:latin typeface="Cambria Math" panose="02040503050406030204" pitchFamily="18" charset="0"/>
                  <a:ea typeface="Cambria Math" panose="02040503050406030204" pitchFamily="18" charset="0"/>
                </a:endParaRPr>
              </a:p>
              <a:p>
                <a:r>
                  <a:rPr lang="en-US" sz="1600" dirty="0">
                    <a:solidFill>
                      <a:schemeClr val="bg2">
                        <a:lumMod val="25000"/>
                      </a:schemeClr>
                    </a:solidFill>
                    <a:latin typeface="Cambria Math" panose="02040503050406030204" pitchFamily="18" charset="0"/>
                    <a:ea typeface="Cambria Math" panose="02040503050406030204" pitchFamily="18" charset="0"/>
                  </a:rPr>
                  <a:t>We use the </a:t>
                </a:r>
                <a:r>
                  <a:rPr lang="en-US" sz="1600" b="1" dirty="0">
                    <a:solidFill>
                      <a:schemeClr val="accent3">
                        <a:lumMod val="50000"/>
                      </a:schemeClr>
                    </a:solidFill>
                    <a:latin typeface="Cambria Math" panose="02040503050406030204" pitchFamily="18" charset="0"/>
                    <a:ea typeface="Cambria Math" panose="02040503050406030204" pitchFamily="18" charset="0"/>
                  </a:rPr>
                  <a:t>Breusch-Pagan test</a:t>
                </a:r>
                <a:r>
                  <a:rPr lang="en-US" sz="1600" dirty="0">
                    <a:solidFill>
                      <a:schemeClr val="bg2">
                        <a:lumMod val="25000"/>
                      </a:schemeClr>
                    </a:solidFill>
                    <a:latin typeface="Cambria Math" panose="02040503050406030204" pitchFamily="18" charset="0"/>
                    <a:ea typeface="Cambria Math" panose="02040503050406030204" pitchFamily="18" charset="0"/>
                  </a:rPr>
                  <a:t> and </a:t>
                </a:r>
                <a:r>
                  <a:rPr lang="en-US" sz="1600" b="1" dirty="0">
                    <a:solidFill>
                      <a:schemeClr val="accent3">
                        <a:lumMod val="50000"/>
                      </a:schemeClr>
                    </a:solidFill>
                    <a:latin typeface="Cambria Math" panose="02040503050406030204" pitchFamily="18" charset="0"/>
                    <a:ea typeface="Cambria Math" panose="02040503050406030204" pitchFamily="18" charset="0"/>
                  </a:rPr>
                  <a:t>White’s test</a:t>
                </a:r>
                <a:r>
                  <a:rPr lang="en-US" sz="1600" dirty="0">
                    <a:solidFill>
                      <a:schemeClr val="bg2">
                        <a:lumMod val="25000"/>
                      </a:schemeClr>
                    </a:solidFill>
                    <a:latin typeface="Cambria Math" panose="02040503050406030204" pitchFamily="18" charset="0"/>
                    <a:ea typeface="Cambria Math" panose="02040503050406030204" pitchFamily="18" charset="0"/>
                  </a:rPr>
                  <a:t> to check for homoskedasticity </a:t>
                </a:r>
              </a:p>
            </p:txBody>
          </p:sp>
        </mc:Choice>
        <mc:Fallback xmlns="">
          <p:sp>
            <p:nvSpPr>
              <p:cNvPr id="3" name="TextBox 2">
                <a:extLst>
                  <a:ext uri="{FF2B5EF4-FFF2-40B4-BE49-F238E27FC236}">
                    <a16:creationId xmlns:a16="http://schemas.microsoft.com/office/drawing/2014/main" id="{4E2D42CA-947B-2F24-8091-A9583C457CAB}"/>
                  </a:ext>
                </a:extLst>
              </p:cNvPr>
              <p:cNvSpPr txBox="1">
                <a:spLocks noRot="1" noChangeAspect="1" noMove="1" noResize="1" noEditPoints="1" noAdjustHandles="1" noChangeArrowheads="1" noChangeShapeType="1" noTextEdit="1"/>
              </p:cNvSpPr>
              <p:nvPr/>
            </p:nvSpPr>
            <p:spPr>
              <a:xfrm>
                <a:off x="550505" y="1342479"/>
                <a:ext cx="10170367" cy="2067682"/>
              </a:xfrm>
              <a:prstGeom prst="rect">
                <a:avLst/>
              </a:prstGeom>
              <a:blipFill>
                <a:blip r:embed="rId3"/>
                <a:stretch>
                  <a:fillRect l="-300" t="-1180" b="-2655"/>
                </a:stretch>
              </a:blipFill>
            </p:spPr>
            <p:txBody>
              <a:bodyPr/>
              <a:lstStyle/>
              <a:p>
                <a:r>
                  <a:rPr lang="en-US">
                    <a:noFill/>
                  </a:rPr>
                  <a:t> </a:t>
                </a:r>
              </a:p>
            </p:txBody>
          </p:sp>
        </mc:Fallback>
      </mc:AlternateContent>
      <p:pic>
        <p:nvPicPr>
          <p:cNvPr id="13" name="Picture 12" descr="A blue and black logo&#10;&#10;Description automatically generated">
            <a:extLst>
              <a:ext uri="{FF2B5EF4-FFF2-40B4-BE49-F238E27FC236}">
                <a16:creationId xmlns:a16="http://schemas.microsoft.com/office/drawing/2014/main" id="{120EC451-2EAA-FDD2-6801-4AFDD5ADFF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7565" y="6070047"/>
            <a:ext cx="546413" cy="546413"/>
          </a:xfrm>
          <a:prstGeom prst="rect">
            <a:avLst/>
          </a:prstGeom>
        </p:spPr>
      </p:pic>
      <p:cxnSp>
        <p:nvCxnSpPr>
          <p:cNvPr id="12" name="Straight Arrow Connector 11">
            <a:extLst>
              <a:ext uri="{FF2B5EF4-FFF2-40B4-BE49-F238E27FC236}">
                <a16:creationId xmlns:a16="http://schemas.microsoft.com/office/drawing/2014/main" id="{E1D07AD9-7FA6-C519-2075-8DEAA7D888A7}"/>
              </a:ext>
            </a:extLst>
          </p:cNvPr>
          <p:cNvCxnSpPr>
            <a:cxnSpLocks/>
          </p:cNvCxnSpPr>
          <p:nvPr/>
        </p:nvCxnSpPr>
        <p:spPr>
          <a:xfrm>
            <a:off x="7697753" y="4236097"/>
            <a:ext cx="52251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40865E2-1ED7-88FC-A469-96338D660134}"/>
              </a:ext>
            </a:extLst>
          </p:cNvPr>
          <p:cNvSpPr txBox="1"/>
          <p:nvPr/>
        </p:nvSpPr>
        <p:spPr>
          <a:xfrm>
            <a:off x="8310467" y="3592382"/>
            <a:ext cx="2313992" cy="1477328"/>
          </a:xfrm>
          <a:prstGeom prst="rect">
            <a:avLst/>
          </a:prstGeom>
          <a:noFill/>
        </p:spPr>
        <p:txBody>
          <a:bodyPr wrap="square" rtlCol="0">
            <a:spAutoFit/>
          </a:bodyPr>
          <a:lstStyle/>
          <a:p>
            <a:r>
              <a:rPr lang="en-US" sz="1800" dirty="0">
                <a:solidFill>
                  <a:schemeClr val="bg2">
                    <a:lumMod val="25000"/>
                  </a:schemeClr>
                </a:solidFill>
                <a:latin typeface="Cambria Math" panose="02040503050406030204" pitchFamily="18" charset="0"/>
                <a:ea typeface="Cambria Math" panose="02040503050406030204" pitchFamily="18" charset="0"/>
              </a:rPr>
              <a:t>The In both tests we </a:t>
            </a:r>
            <a:r>
              <a:rPr lang="en-US" sz="1800" dirty="0">
                <a:solidFill>
                  <a:srgbClr val="C00000"/>
                </a:solidFill>
                <a:latin typeface="Cambria Math" panose="02040503050406030204" pitchFamily="18" charset="0"/>
                <a:ea typeface="Cambria Math" panose="02040503050406030204" pitchFamily="18" charset="0"/>
              </a:rPr>
              <a:t>reject the null hypothesis</a:t>
            </a:r>
            <a:r>
              <a:rPr lang="en-US" sz="1800" dirty="0">
                <a:solidFill>
                  <a:schemeClr val="bg2">
                    <a:lumMod val="25000"/>
                  </a:schemeClr>
                </a:solidFill>
                <a:latin typeface="Cambria Math" panose="02040503050406030204" pitchFamily="18" charset="0"/>
                <a:ea typeface="Cambria Math" panose="02040503050406030204" pitchFamily="18" charset="0"/>
              </a:rPr>
              <a:t>, detecting the presence of heteroskedasticity!</a:t>
            </a:r>
            <a:endParaRPr lang="en-US" dirty="0"/>
          </a:p>
        </p:txBody>
      </p:sp>
      <p:pic>
        <p:nvPicPr>
          <p:cNvPr id="5" name="Picture 4" descr="A screenshot of a computer&#10;&#10;Description automatically generated">
            <a:extLst>
              <a:ext uri="{FF2B5EF4-FFF2-40B4-BE49-F238E27FC236}">
                <a16:creationId xmlns:a16="http://schemas.microsoft.com/office/drawing/2014/main" id="{63D82F86-7E58-965B-9FBE-2585BE972010}"/>
              </a:ext>
            </a:extLst>
          </p:cNvPr>
          <p:cNvPicPr>
            <a:picLocks noChangeAspect="1"/>
          </p:cNvPicPr>
          <p:nvPr/>
        </p:nvPicPr>
        <p:blipFill rotWithShape="1">
          <a:blip r:embed="rId5">
            <a:extLst>
              <a:ext uri="{28A0092B-C50C-407E-A947-70E740481C1C}">
                <a14:useLocalDpi xmlns:a14="http://schemas.microsoft.com/office/drawing/2010/main" val="0"/>
              </a:ext>
            </a:extLst>
          </a:blip>
          <a:srcRect l="592"/>
          <a:stretch/>
        </p:blipFill>
        <p:spPr>
          <a:xfrm>
            <a:off x="4133461" y="3653244"/>
            <a:ext cx="3541742" cy="1316708"/>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7D1E7316-87E8-19EA-70B1-26AC2DB90D16}"/>
              </a:ext>
            </a:extLst>
          </p:cNvPr>
          <p:cNvPicPr>
            <a:picLocks noChangeAspect="1"/>
          </p:cNvPicPr>
          <p:nvPr/>
        </p:nvPicPr>
        <p:blipFill rotWithShape="1">
          <a:blip r:embed="rId6">
            <a:extLst>
              <a:ext uri="{28A0092B-C50C-407E-A947-70E740481C1C}">
                <a14:useLocalDpi xmlns:a14="http://schemas.microsoft.com/office/drawing/2010/main" val="0"/>
              </a:ext>
            </a:extLst>
          </a:blip>
          <a:srcRect b="2745"/>
          <a:stretch/>
        </p:blipFill>
        <p:spPr>
          <a:xfrm>
            <a:off x="780451" y="3650985"/>
            <a:ext cx="3101084" cy="2565523"/>
          </a:xfrm>
          <a:prstGeom prst="rect">
            <a:avLst/>
          </a:prstGeom>
        </p:spPr>
      </p:pic>
    </p:spTree>
    <p:extLst>
      <p:ext uri="{BB962C8B-B14F-4D97-AF65-F5344CB8AC3E}">
        <p14:creationId xmlns:p14="http://schemas.microsoft.com/office/powerpoint/2010/main" val="1508799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ack background with white text&#10;&#10;Description automatically generated">
            <a:extLst>
              <a:ext uri="{FF2B5EF4-FFF2-40B4-BE49-F238E27FC236}">
                <a16:creationId xmlns:a16="http://schemas.microsoft.com/office/drawing/2014/main" id="{A85E370D-46AF-3028-51DB-EE84BADFF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8382" y="119936"/>
            <a:ext cx="1828800" cy="759759"/>
          </a:xfrm>
          <a:prstGeom prst="rect">
            <a:avLst/>
          </a:prstGeom>
        </p:spPr>
      </p:pic>
      <p:cxnSp>
        <p:nvCxnSpPr>
          <p:cNvPr id="7" name="Straight Connector 6">
            <a:extLst>
              <a:ext uri="{FF2B5EF4-FFF2-40B4-BE49-F238E27FC236}">
                <a16:creationId xmlns:a16="http://schemas.microsoft.com/office/drawing/2014/main" id="{3F054917-2976-16C1-31BC-2748C1972AE8}"/>
              </a:ext>
            </a:extLst>
          </p:cNvPr>
          <p:cNvCxnSpPr>
            <a:cxnSpLocks/>
          </p:cNvCxnSpPr>
          <p:nvPr/>
        </p:nvCxnSpPr>
        <p:spPr>
          <a:xfrm>
            <a:off x="466531" y="6513169"/>
            <a:ext cx="11243387" cy="25672"/>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icture 12" descr="A blue and black logo&#10;&#10;Description automatically generated">
            <a:extLst>
              <a:ext uri="{FF2B5EF4-FFF2-40B4-BE49-F238E27FC236}">
                <a16:creationId xmlns:a16="http://schemas.microsoft.com/office/drawing/2014/main" id="{120EC451-2EAA-FDD2-6801-4AFDD5ADFF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7565" y="6070047"/>
            <a:ext cx="546413" cy="546413"/>
          </a:xfrm>
          <a:prstGeom prst="rect">
            <a:avLst/>
          </a:prstGeom>
        </p:spPr>
      </p:pic>
      <p:sp>
        <p:nvSpPr>
          <p:cNvPr id="4" name="TextBox 3">
            <a:extLst>
              <a:ext uri="{FF2B5EF4-FFF2-40B4-BE49-F238E27FC236}">
                <a16:creationId xmlns:a16="http://schemas.microsoft.com/office/drawing/2014/main" id="{8F41926C-811A-7839-8952-A0C305F22F3E}"/>
              </a:ext>
            </a:extLst>
          </p:cNvPr>
          <p:cNvSpPr txBox="1"/>
          <p:nvPr/>
        </p:nvSpPr>
        <p:spPr>
          <a:xfrm>
            <a:off x="466531" y="1462779"/>
            <a:ext cx="11018961" cy="2800767"/>
          </a:xfrm>
          <a:prstGeom prst="rect">
            <a:avLst/>
          </a:prstGeom>
          <a:noFill/>
        </p:spPr>
        <p:txBody>
          <a:bodyPr wrap="square" rtlCol="0">
            <a:spAutoFit/>
          </a:bodyPr>
          <a:lstStyle/>
          <a:p>
            <a:r>
              <a:rPr lang="en-US" sz="1600" dirty="0">
                <a:solidFill>
                  <a:schemeClr val="bg2">
                    <a:lumMod val="25000"/>
                  </a:schemeClr>
                </a:solidFill>
                <a:latin typeface="Cambria Math" panose="02040503050406030204" pitchFamily="18" charset="0"/>
                <a:ea typeface="Cambria Math" panose="02040503050406030204" pitchFamily="18" charset="0"/>
              </a:rPr>
              <a:t>We now want to select the method to control heteroskedasticity that best fits our case. We want to use the “</a:t>
            </a:r>
            <a:r>
              <a:rPr lang="en-US" sz="1600" i="1" dirty="0" err="1">
                <a:solidFill>
                  <a:schemeClr val="bg2">
                    <a:lumMod val="25000"/>
                  </a:schemeClr>
                </a:solidFill>
                <a:latin typeface="Cambria Math" panose="02040503050406030204" pitchFamily="18" charset="0"/>
                <a:ea typeface="Cambria Math" panose="02040503050406030204" pitchFamily="18" charset="0"/>
              </a:rPr>
              <a:t>hetreg</a:t>
            </a:r>
            <a:r>
              <a:rPr lang="en-US" sz="1600" i="1" dirty="0">
                <a:solidFill>
                  <a:schemeClr val="bg2">
                    <a:lumMod val="25000"/>
                  </a:schemeClr>
                </a:solidFill>
                <a:latin typeface="Cambria Math" panose="02040503050406030204" pitchFamily="18" charset="0"/>
                <a:ea typeface="Cambria Math" panose="02040503050406030204" pitchFamily="18" charset="0"/>
              </a:rPr>
              <a:t>”</a:t>
            </a:r>
            <a:r>
              <a:rPr lang="en-US" sz="1600" dirty="0">
                <a:solidFill>
                  <a:schemeClr val="bg2">
                    <a:lumMod val="25000"/>
                  </a:schemeClr>
                </a:solidFill>
                <a:latin typeface="Cambria Math" panose="02040503050406030204" pitchFamily="18" charset="0"/>
                <a:ea typeface="Cambria Math" panose="02040503050406030204" pitchFamily="18" charset="0"/>
              </a:rPr>
              <a:t>  command in Stata and we have two options:</a:t>
            </a:r>
            <a:br>
              <a:rPr lang="en-US" sz="1600" dirty="0">
                <a:solidFill>
                  <a:schemeClr val="bg2">
                    <a:lumMod val="25000"/>
                  </a:schemeClr>
                </a:solidFill>
                <a:latin typeface="Cambria Math" panose="02040503050406030204" pitchFamily="18" charset="0"/>
                <a:ea typeface="Cambria Math" panose="02040503050406030204" pitchFamily="18" charset="0"/>
              </a:rPr>
            </a:br>
            <a:br>
              <a:rPr lang="en-US" sz="1600" dirty="0">
                <a:solidFill>
                  <a:schemeClr val="bg2">
                    <a:lumMod val="25000"/>
                  </a:schemeClr>
                </a:solidFill>
                <a:latin typeface="Cambria Math" panose="02040503050406030204" pitchFamily="18" charset="0"/>
                <a:ea typeface="Cambria Math" panose="02040503050406030204" pitchFamily="18" charset="0"/>
              </a:rPr>
            </a:br>
            <a:endParaRPr lang="en-US" sz="1600" dirty="0">
              <a:solidFill>
                <a:schemeClr val="bg2">
                  <a:lumMod val="25000"/>
                </a:schemeClr>
              </a:solidFill>
              <a:latin typeface="Cambria Math" panose="02040503050406030204" pitchFamily="18" charset="0"/>
              <a:ea typeface="Cambria Math" panose="02040503050406030204" pitchFamily="18" charset="0"/>
            </a:endParaRPr>
          </a:p>
          <a:p>
            <a:pPr marL="342900" indent="-342900">
              <a:buFont typeface="+mj-lt"/>
              <a:buAutoNum type="arabicPeriod"/>
            </a:pPr>
            <a:r>
              <a:rPr lang="en-US" sz="1600" dirty="0">
                <a:solidFill>
                  <a:schemeClr val="bg2">
                    <a:lumMod val="25000"/>
                  </a:schemeClr>
                </a:solidFill>
                <a:latin typeface="Cambria Math" panose="02040503050406030204" pitchFamily="18" charset="0"/>
                <a:ea typeface="Cambria Math" panose="02040503050406030204" pitchFamily="18" charset="0"/>
              </a:rPr>
              <a:t>Maximum Likelihood (ML) method	                           more efficient if the mean and variance function are correctly and the 					       errors are normally distributed</a:t>
            </a:r>
            <a:br>
              <a:rPr lang="en-US" sz="1600" dirty="0">
                <a:solidFill>
                  <a:schemeClr val="bg2">
                    <a:lumMod val="25000"/>
                  </a:schemeClr>
                </a:solidFill>
                <a:latin typeface="Cambria Math" panose="02040503050406030204" pitchFamily="18" charset="0"/>
                <a:ea typeface="Cambria Math" panose="02040503050406030204" pitchFamily="18" charset="0"/>
              </a:rPr>
            </a:br>
            <a:br>
              <a:rPr lang="en-US" sz="1600" dirty="0">
                <a:solidFill>
                  <a:schemeClr val="bg2">
                    <a:lumMod val="25000"/>
                  </a:schemeClr>
                </a:solidFill>
                <a:latin typeface="Cambria Math" panose="02040503050406030204" pitchFamily="18" charset="0"/>
                <a:ea typeface="Cambria Math" panose="02040503050406030204" pitchFamily="18" charset="0"/>
              </a:rPr>
            </a:br>
            <a:endParaRPr lang="en-US" sz="1600" dirty="0">
              <a:solidFill>
                <a:schemeClr val="bg2">
                  <a:lumMod val="25000"/>
                </a:schemeClr>
              </a:solidFill>
              <a:latin typeface="Cambria Math" panose="02040503050406030204" pitchFamily="18" charset="0"/>
              <a:ea typeface="Cambria Math" panose="02040503050406030204" pitchFamily="18" charset="0"/>
            </a:endParaRPr>
          </a:p>
          <a:p>
            <a:pPr marL="342900" indent="-342900">
              <a:buFont typeface="+mj-lt"/>
              <a:buAutoNum type="arabicPeriod"/>
            </a:pPr>
            <a:r>
              <a:rPr lang="en-US" sz="1600" dirty="0">
                <a:solidFill>
                  <a:schemeClr val="bg2">
                    <a:lumMod val="25000"/>
                  </a:schemeClr>
                </a:solidFill>
                <a:latin typeface="Cambria Math" panose="02040503050406030204" pitchFamily="18" charset="0"/>
                <a:ea typeface="Cambria Math" panose="02040503050406030204" pitchFamily="18" charset="0"/>
              </a:rPr>
              <a:t>Feasible Generalized Least-Squares (FGLS )                  more robust if the variance function is incorrect or the					                            errors are nonnormal.</a:t>
            </a:r>
          </a:p>
          <a:p>
            <a:endParaRPr lang="en-US" sz="1600" dirty="0">
              <a:solidFill>
                <a:schemeClr val="bg2">
                  <a:lumMod val="25000"/>
                </a:schemeClr>
              </a:solidFill>
              <a:latin typeface="Cambria Math" panose="02040503050406030204" pitchFamily="18" charset="0"/>
              <a:ea typeface="Cambria Math" panose="02040503050406030204" pitchFamily="18" charset="0"/>
            </a:endParaRPr>
          </a:p>
        </p:txBody>
      </p:sp>
      <p:sp>
        <p:nvSpPr>
          <p:cNvPr id="9" name="TextBox 8">
            <a:extLst>
              <a:ext uri="{FF2B5EF4-FFF2-40B4-BE49-F238E27FC236}">
                <a16:creationId xmlns:a16="http://schemas.microsoft.com/office/drawing/2014/main" id="{06D6F7DA-F624-FDBA-8907-7983FC3CD7B5}"/>
              </a:ext>
            </a:extLst>
          </p:cNvPr>
          <p:cNvSpPr txBox="1"/>
          <p:nvPr/>
        </p:nvSpPr>
        <p:spPr>
          <a:xfrm>
            <a:off x="1119673" y="4659566"/>
            <a:ext cx="3041780" cy="1323439"/>
          </a:xfrm>
          <a:prstGeom prst="rect">
            <a:avLst/>
          </a:prstGeom>
          <a:noFill/>
        </p:spPr>
        <p:txBody>
          <a:bodyPr wrap="square" rtlCol="0">
            <a:spAutoFit/>
          </a:bodyPr>
          <a:lstStyle/>
          <a:p>
            <a:r>
              <a:rPr lang="en-US" sz="1600" dirty="0">
                <a:solidFill>
                  <a:schemeClr val="bg2">
                    <a:lumMod val="25000"/>
                  </a:schemeClr>
                </a:solidFill>
                <a:latin typeface="Cambria Math" panose="02040503050406030204" pitchFamily="18" charset="0"/>
                <a:ea typeface="Cambria Math" panose="02040503050406030204" pitchFamily="18" charset="0"/>
              </a:rPr>
              <a:t>GLS method accounts for the heteroskedasticity structure by applying a suitable weighting matrix to the regression equations. </a:t>
            </a:r>
          </a:p>
        </p:txBody>
      </p:sp>
      <p:sp>
        <p:nvSpPr>
          <p:cNvPr id="10" name="TextBox 9">
            <a:extLst>
              <a:ext uri="{FF2B5EF4-FFF2-40B4-BE49-F238E27FC236}">
                <a16:creationId xmlns:a16="http://schemas.microsoft.com/office/drawing/2014/main" id="{4E415439-47C0-AFB0-1F22-14406CAE1B42}"/>
              </a:ext>
            </a:extLst>
          </p:cNvPr>
          <p:cNvSpPr txBox="1"/>
          <p:nvPr/>
        </p:nvSpPr>
        <p:spPr>
          <a:xfrm>
            <a:off x="8108298" y="4659565"/>
            <a:ext cx="3227901" cy="1323439"/>
          </a:xfrm>
          <a:prstGeom prst="rect">
            <a:avLst/>
          </a:prstGeom>
          <a:noFill/>
        </p:spPr>
        <p:txBody>
          <a:bodyPr wrap="square" rtlCol="0">
            <a:spAutoFit/>
          </a:bodyPr>
          <a:lstStyle/>
          <a:p>
            <a:r>
              <a:rPr lang="en-US" sz="1600" dirty="0">
                <a:solidFill>
                  <a:schemeClr val="bg2">
                    <a:lumMod val="25000"/>
                  </a:schemeClr>
                </a:solidFill>
                <a:latin typeface="Cambria Math" panose="02040503050406030204" pitchFamily="18" charset="0"/>
                <a:ea typeface="Cambria Math" panose="02040503050406030204" pitchFamily="18" charset="0"/>
              </a:rPr>
              <a:t>FGLS method, the heteroskedasticity-consistent estimated variance-covariance matrix is used to calculate the GLS weights.</a:t>
            </a:r>
            <a:endParaRPr lang="en-US" sz="1600" dirty="0"/>
          </a:p>
        </p:txBody>
      </p:sp>
      <p:cxnSp>
        <p:nvCxnSpPr>
          <p:cNvPr id="12" name="Straight Arrow Connector 11">
            <a:extLst>
              <a:ext uri="{FF2B5EF4-FFF2-40B4-BE49-F238E27FC236}">
                <a16:creationId xmlns:a16="http://schemas.microsoft.com/office/drawing/2014/main" id="{B8757402-375B-A92C-D508-DE4971AFF2D0}"/>
              </a:ext>
            </a:extLst>
          </p:cNvPr>
          <p:cNvCxnSpPr>
            <a:cxnSpLocks/>
            <a:stCxn id="9" idx="3"/>
          </p:cNvCxnSpPr>
          <p:nvPr/>
        </p:nvCxnSpPr>
        <p:spPr>
          <a:xfrm>
            <a:off x="4161453" y="5321286"/>
            <a:ext cx="378822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B2A3D32-DB72-0AE1-D03A-4C68F95DAA19}"/>
              </a:ext>
            </a:extLst>
          </p:cNvPr>
          <p:cNvSpPr txBox="1"/>
          <p:nvPr/>
        </p:nvSpPr>
        <p:spPr>
          <a:xfrm>
            <a:off x="5169160" y="4915058"/>
            <a:ext cx="3041780" cy="369332"/>
          </a:xfrm>
          <a:prstGeom prst="rect">
            <a:avLst/>
          </a:prstGeom>
          <a:noFill/>
        </p:spPr>
        <p:txBody>
          <a:bodyPr wrap="square" rtlCol="0">
            <a:spAutoFit/>
          </a:bodyPr>
          <a:lstStyle/>
          <a:p>
            <a:r>
              <a:rPr lang="en-US" sz="1800" b="1" dirty="0">
                <a:solidFill>
                  <a:schemeClr val="bg2">
                    <a:lumMod val="25000"/>
                  </a:schemeClr>
                </a:solidFill>
                <a:latin typeface="Cambria Math" panose="02040503050406030204" pitchFamily="18" charset="0"/>
                <a:ea typeface="Cambria Math" panose="02040503050406030204" pitchFamily="18" charset="0"/>
              </a:rPr>
              <a:t>From GLS to FGLS</a:t>
            </a:r>
            <a:endParaRPr lang="en-US" b="1" dirty="0"/>
          </a:p>
        </p:txBody>
      </p:sp>
      <p:sp>
        <p:nvSpPr>
          <p:cNvPr id="18" name="TextBox 17">
            <a:extLst>
              <a:ext uri="{FF2B5EF4-FFF2-40B4-BE49-F238E27FC236}">
                <a16:creationId xmlns:a16="http://schemas.microsoft.com/office/drawing/2014/main" id="{15AC635E-5F16-F351-7CB3-E5ECFF5A7724}"/>
              </a:ext>
            </a:extLst>
          </p:cNvPr>
          <p:cNvSpPr txBox="1"/>
          <p:nvPr/>
        </p:nvSpPr>
        <p:spPr>
          <a:xfrm>
            <a:off x="413272" y="237574"/>
            <a:ext cx="8254866" cy="984885"/>
          </a:xfrm>
          <a:prstGeom prst="rect">
            <a:avLst/>
          </a:prstGeom>
          <a:noFill/>
        </p:spPr>
        <p:txBody>
          <a:bodyPr wrap="square" rtlCol="0">
            <a:spAutoFit/>
          </a:bodyPr>
          <a:lstStyle/>
          <a:p>
            <a:r>
              <a:rPr lang="en-US" sz="4000" b="1" dirty="0">
                <a:solidFill>
                  <a:schemeClr val="accent1">
                    <a:lumMod val="75000"/>
                  </a:schemeClr>
                </a:solidFill>
                <a:latin typeface="Cambria Math" panose="02040503050406030204" pitchFamily="18" charset="0"/>
                <a:ea typeface="Cambria Math" panose="02040503050406030204" pitchFamily="18" charset="0"/>
              </a:rPr>
              <a:t>Heteroskedasticity </a:t>
            </a:r>
          </a:p>
          <a:p>
            <a:r>
              <a:rPr lang="en-US" b="1" i="1" dirty="0">
                <a:solidFill>
                  <a:schemeClr val="accent1">
                    <a:lumMod val="75000"/>
                  </a:schemeClr>
                </a:solidFill>
                <a:latin typeface="Cambria Math" panose="02040503050406030204" pitchFamily="18" charset="0"/>
                <a:ea typeface="Cambria Math" panose="02040503050406030204" pitchFamily="18" charset="0"/>
              </a:rPr>
              <a:t>Correction methods</a:t>
            </a:r>
          </a:p>
        </p:txBody>
      </p:sp>
    </p:spTree>
    <p:extLst>
      <p:ext uri="{BB962C8B-B14F-4D97-AF65-F5344CB8AC3E}">
        <p14:creationId xmlns:p14="http://schemas.microsoft.com/office/powerpoint/2010/main" val="634701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ack background with white text&#10;&#10;Description automatically generated">
            <a:extLst>
              <a:ext uri="{FF2B5EF4-FFF2-40B4-BE49-F238E27FC236}">
                <a16:creationId xmlns:a16="http://schemas.microsoft.com/office/drawing/2014/main" id="{A85E370D-46AF-3028-51DB-EE84BADFF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8382" y="119936"/>
            <a:ext cx="1828800" cy="759759"/>
          </a:xfrm>
          <a:prstGeom prst="rect">
            <a:avLst/>
          </a:prstGeom>
        </p:spPr>
      </p:pic>
      <p:cxnSp>
        <p:nvCxnSpPr>
          <p:cNvPr id="7" name="Straight Connector 6">
            <a:extLst>
              <a:ext uri="{FF2B5EF4-FFF2-40B4-BE49-F238E27FC236}">
                <a16:creationId xmlns:a16="http://schemas.microsoft.com/office/drawing/2014/main" id="{3F054917-2976-16C1-31BC-2748C1972AE8}"/>
              </a:ext>
            </a:extLst>
          </p:cNvPr>
          <p:cNvCxnSpPr>
            <a:cxnSpLocks/>
          </p:cNvCxnSpPr>
          <p:nvPr/>
        </p:nvCxnSpPr>
        <p:spPr>
          <a:xfrm>
            <a:off x="466531" y="6513169"/>
            <a:ext cx="11243387" cy="25672"/>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icture 12" descr="A blue and black logo&#10;&#10;Description automatically generated">
            <a:extLst>
              <a:ext uri="{FF2B5EF4-FFF2-40B4-BE49-F238E27FC236}">
                <a16:creationId xmlns:a16="http://schemas.microsoft.com/office/drawing/2014/main" id="{120EC451-2EAA-FDD2-6801-4AFDD5ADFF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7565" y="6070047"/>
            <a:ext cx="546413" cy="546413"/>
          </a:xfrm>
          <a:prstGeom prst="rect">
            <a:avLst/>
          </a:prstGeom>
        </p:spPr>
      </p:pic>
      <p:sp>
        <p:nvSpPr>
          <p:cNvPr id="4" name="TextBox 3">
            <a:extLst>
              <a:ext uri="{FF2B5EF4-FFF2-40B4-BE49-F238E27FC236}">
                <a16:creationId xmlns:a16="http://schemas.microsoft.com/office/drawing/2014/main" id="{8F41926C-811A-7839-8952-A0C305F22F3E}"/>
              </a:ext>
            </a:extLst>
          </p:cNvPr>
          <p:cNvSpPr txBox="1"/>
          <p:nvPr/>
        </p:nvSpPr>
        <p:spPr>
          <a:xfrm>
            <a:off x="466531" y="1462779"/>
            <a:ext cx="11018961" cy="830997"/>
          </a:xfrm>
          <a:prstGeom prst="rect">
            <a:avLst/>
          </a:prstGeom>
          <a:noFill/>
        </p:spPr>
        <p:txBody>
          <a:bodyPr wrap="square" rtlCol="0">
            <a:spAutoFit/>
          </a:bodyPr>
          <a:lstStyle/>
          <a:p>
            <a:r>
              <a:rPr lang="en-US" sz="1600" dirty="0">
                <a:solidFill>
                  <a:schemeClr val="bg2">
                    <a:lumMod val="25000"/>
                  </a:schemeClr>
                </a:solidFill>
                <a:latin typeface="Cambria Math" panose="02040503050406030204" pitchFamily="18" charset="0"/>
                <a:ea typeface="Cambria Math" panose="02040503050406030204" pitchFamily="18" charset="0"/>
              </a:rPr>
              <a:t>But first all we inspect the variables on which we want to model the variance, we select the variables that seem to show some relation with the residuals </a:t>
            </a:r>
          </a:p>
          <a:p>
            <a:endParaRPr lang="en-US" sz="1600" dirty="0">
              <a:solidFill>
                <a:schemeClr val="bg2">
                  <a:lumMod val="25000"/>
                </a:schemeClr>
              </a:solidFill>
              <a:latin typeface="Cambria Math" panose="02040503050406030204" pitchFamily="18" charset="0"/>
              <a:ea typeface="Cambria Math" panose="02040503050406030204" pitchFamily="18" charset="0"/>
            </a:endParaRPr>
          </a:p>
        </p:txBody>
      </p:sp>
      <p:sp>
        <p:nvSpPr>
          <p:cNvPr id="18" name="TextBox 17">
            <a:extLst>
              <a:ext uri="{FF2B5EF4-FFF2-40B4-BE49-F238E27FC236}">
                <a16:creationId xmlns:a16="http://schemas.microsoft.com/office/drawing/2014/main" id="{15AC635E-5F16-F351-7CB3-E5ECFF5A7724}"/>
              </a:ext>
            </a:extLst>
          </p:cNvPr>
          <p:cNvSpPr txBox="1"/>
          <p:nvPr/>
        </p:nvSpPr>
        <p:spPr>
          <a:xfrm>
            <a:off x="413272" y="237574"/>
            <a:ext cx="8254866" cy="984885"/>
          </a:xfrm>
          <a:prstGeom prst="rect">
            <a:avLst/>
          </a:prstGeom>
          <a:noFill/>
        </p:spPr>
        <p:txBody>
          <a:bodyPr wrap="square" rtlCol="0">
            <a:spAutoFit/>
          </a:bodyPr>
          <a:lstStyle/>
          <a:p>
            <a:r>
              <a:rPr lang="en-US" sz="4000" b="1" dirty="0">
                <a:solidFill>
                  <a:schemeClr val="accent1">
                    <a:lumMod val="75000"/>
                  </a:schemeClr>
                </a:solidFill>
                <a:latin typeface="Cambria Math" panose="02040503050406030204" pitchFamily="18" charset="0"/>
                <a:ea typeface="Cambria Math" panose="02040503050406030204" pitchFamily="18" charset="0"/>
              </a:rPr>
              <a:t>Heteroskedasticity </a:t>
            </a:r>
          </a:p>
          <a:p>
            <a:r>
              <a:rPr lang="en-US" b="1" i="1" dirty="0">
                <a:solidFill>
                  <a:schemeClr val="accent1">
                    <a:lumMod val="75000"/>
                  </a:schemeClr>
                </a:solidFill>
                <a:latin typeface="Cambria Math" panose="02040503050406030204" pitchFamily="18" charset="0"/>
                <a:ea typeface="Cambria Math" panose="02040503050406030204" pitchFamily="18" charset="0"/>
              </a:rPr>
              <a:t>Inspecting the variables we want to use to model error variance in FGLS</a:t>
            </a:r>
          </a:p>
        </p:txBody>
      </p:sp>
      <p:pic>
        <p:nvPicPr>
          <p:cNvPr id="8" name="Picture 7" descr="A screenshot of a computer screen&#10;&#10;Description automatically generated">
            <a:extLst>
              <a:ext uri="{FF2B5EF4-FFF2-40B4-BE49-F238E27FC236}">
                <a16:creationId xmlns:a16="http://schemas.microsoft.com/office/drawing/2014/main" id="{4E18E744-0FC3-B6C9-DD37-1CF9DD79D1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 y="1671149"/>
            <a:ext cx="11126949" cy="4945311"/>
          </a:xfrm>
          <a:prstGeom prst="rect">
            <a:avLst/>
          </a:prstGeom>
        </p:spPr>
      </p:pic>
    </p:spTree>
    <p:extLst>
      <p:ext uri="{BB962C8B-B14F-4D97-AF65-F5344CB8AC3E}">
        <p14:creationId xmlns:p14="http://schemas.microsoft.com/office/powerpoint/2010/main" val="2533448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ack background with white text&#10;&#10;Description automatically generated">
            <a:extLst>
              <a:ext uri="{FF2B5EF4-FFF2-40B4-BE49-F238E27FC236}">
                <a16:creationId xmlns:a16="http://schemas.microsoft.com/office/drawing/2014/main" id="{A85E370D-46AF-3028-51DB-EE84BADFF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8382" y="119936"/>
            <a:ext cx="1828800" cy="759759"/>
          </a:xfrm>
          <a:prstGeom prst="rect">
            <a:avLst/>
          </a:prstGeom>
        </p:spPr>
      </p:pic>
      <p:sp>
        <p:nvSpPr>
          <p:cNvPr id="3" name="TextBox 2">
            <a:extLst>
              <a:ext uri="{FF2B5EF4-FFF2-40B4-BE49-F238E27FC236}">
                <a16:creationId xmlns:a16="http://schemas.microsoft.com/office/drawing/2014/main" id="{E3057C17-197E-1967-FB83-D7C0632BC961}"/>
              </a:ext>
            </a:extLst>
          </p:cNvPr>
          <p:cNvSpPr txBox="1"/>
          <p:nvPr/>
        </p:nvSpPr>
        <p:spPr>
          <a:xfrm>
            <a:off x="413271" y="237574"/>
            <a:ext cx="9533161" cy="707886"/>
          </a:xfrm>
          <a:prstGeom prst="rect">
            <a:avLst/>
          </a:prstGeom>
          <a:noFill/>
        </p:spPr>
        <p:txBody>
          <a:bodyPr wrap="square" rtlCol="0">
            <a:spAutoFit/>
          </a:bodyPr>
          <a:lstStyle/>
          <a:p>
            <a:r>
              <a:rPr lang="en-US" sz="4000" b="1" dirty="0">
                <a:solidFill>
                  <a:schemeClr val="accent1">
                    <a:lumMod val="75000"/>
                  </a:schemeClr>
                </a:solidFill>
                <a:latin typeface="Cambria Math" panose="02040503050406030204" pitchFamily="18" charset="0"/>
                <a:ea typeface="Cambria Math" panose="02040503050406030204" pitchFamily="18" charset="0"/>
              </a:rPr>
              <a:t>Problem Overview - Main Goal</a:t>
            </a:r>
          </a:p>
        </p:txBody>
      </p:sp>
      <p:sp>
        <p:nvSpPr>
          <p:cNvPr id="4" name="TextBox 3">
            <a:extLst>
              <a:ext uri="{FF2B5EF4-FFF2-40B4-BE49-F238E27FC236}">
                <a16:creationId xmlns:a16="http://schemas.microsoft.com/office/drawing/2014/main" id="{515B8EB8-7BC2-B083-F2D2-52DB0A63B2A3}"/>
              </a:ext>
            </a:extLst>
          </p:cNvPr>
          <p:cNvSpPr txBox="1"/>
          <p:nvPr/>
        </p:nvSpPr>
        <p:spPr>
          <a:xfrm>
            <a:off x="2582248" y="1215649"/>
            <a:ext cx="9267630" cy="584775"/>
          </a:xfrm>
          <a:prstGeom prst="rect">
            <a:avLst/>
          </a:prstGeom>
          <a:noFill/>
        </p:spPr>
        <p:txBody>
          <a:bodyPr wrap="square">
            <a:spAutoFit/>
          </a:bodyPr>
          <a:lstStyle/>
          <a:p>
            <a:r>
              <a:rPr lang="en-US" sz="1600" dirty="0">
                <a:solidFill>
                  <a:schemeClr val="bg2">
                    <a:lumMod val="25000"/>
                  </a:schemeClr>
                </a:solidFill>
                <a:latin typeface="Cambria Math" panose="02040503050406030204" pitchFamily="18" charset="0"/>
                <a:ea typeface="Cambria Math" panose="02040503050406030204" pitchFamily="18" charset="0"/>
              </a:rPr>
              <a:t>In our study we would like to understand how welfare can influence the western social “micro-structure”, based on the concept of </a:t>
            </a:r>
            <a:r>
              <a:rPr lang="en-US" sz="1600" b="1" dirty="0">
                <a:solidFill>
                  <a:schemeClr val="bg2">
                    <a:lumMod val="25000"/>
                  </a:schemeClr>
                </a:solidFill>
                <a:latin typeface="Cambria Math" panose="02040503050406030204" pitchFamily="18" charset="0"/>
                <a:ea typeface="Cambria Math" panose="02040503050406030204" pitchFamily="18" charset="0"/>
              </a:rPr>
              <a:t>monogamy</a:t>
            </a:r>
            <a:r>
              <a:rPr lang="en-US" sz="1600" dirty="0">
                <a:solidFill>
                  <a:schemeClr val="bg2">
                    <a:lumMod val="25000"/>
                  </a:schemeClr>
                </a:solidFill>
                <a:latin typeface="Cambria Math" panose="02040503050406030204" pitchFamily="18" charset="0"/>
                <a:ea typeface="Cambria Math" panose="02040503050406030204" pitchFamily="18" charset="0"/>
              </a:rPr>
              <a:t> and </a:t>
            </a:r>
            <a:r>
              <a:rPr lang="en-US" sz="1600" b="1" dirty="0">
                <a:solidFill>
                  <a:schemeClr val="bg2">
                    <a:lumMod val="25000"/>
                  </a:schemeClr>
                </a:solidFill>
                <a:latin typeface="Cambria Math" panose="02040503050406030204" pitchFamily="18" charset="0"/>
                <a:ea typeface="Cambria Math" panose="02040503050406030204" pitchFamily="18" charset="0"/>
              </a:rPr>
              <a:t>family</a:t>
            </a:r>
            <a:r>
              <a:rPr lang="en-US" sz="1600" dirty="0">
                <a:solidFill>
                  <a:schemeClr val="bg2">
                    <a:lumMod val="25000"/>
                  </a:schemeClr>
                </a:solidFill>
                <a:latin typeface="Cambria Math" panose="02040503050406030204" pitchFamily="18" charset="0"/>
                <a:ea typeface="Cambria Math" panose="02040503050406030204" pitchFamily="18" charset="0"/>
              </a:rPr>
              <a:t>.</a:t>
            </a:r>
          </a:p>
        </p:txBody>
      </p:sp>
      <p:sp>
        <p:nvSpPr>
          <p:cNvPr id="5" name="TextBox 4">
            <a:extLst>
              <a:ext uri="{FF2B5EF4-FFF2-40B4-BE49-F238E27FC236}">
                <a16:creationId xmlns:a16="http://schemas.microsoft.com/office/drawing/2014/main" id="{A4844A21-A074-B0F4-A8D8-D6E327417DC5}"/>
              </a:ext>
            </a:extLst>
          </p:cNvPr>
          <p:cNvSpPr txBox="1"/>
          <p:nvPr/>
        </p:nvSpPr>
        <p:spPr>
          <a:xfrm>
            <a:off x="2582248" y="1986638"/>
            <a:ext cx="9108208" cy="1815882"/>
          </a:xfrm>
          <a:prstGeom prst="rect">
            <a:avLst/>
          </a:prstGeom>
          <a:noFill/>
        </p:spPr>
        <p:txBody>
          <a:bodyPr wrap="square">
            <a:spAutoFit/>
          </a:bodyPr>
          <a:lstStyle/>
          <a:p>
            <a:r>
              <a:rPr lang="en-US" sz="1600" dirty="0">
                <a:solidFill>
                  <a:schemeClr val="bg2">
                    <a:lumMod val="25000"/>
                  </a:schemeClr>
                </a:solidFill>
                <a:latin typeface="Cambria Math" panose="02040503050406030204" pitchFamily="18" charset="0"/>
                <a:ea typeface="Cambria Math" panose="02040503050406030204" pitchFamily="18" charset="0"/>
              </a:rPr>
              <a:t>We are interested in how the </a:t>
            </a:r>
            <a:r>
              <a:rPr lang="en-US" sz="1600" dirty="0">
                <a:solidFill>
                  <a:schemeClr val="accent3">
                    <a:lumMod val="75000"/>
                  </a:schemeClr>
                </a:solidFill>
                <a:latin typeface="Cambria Math" panose="02040503050406030204" pitchFamily="18" charset="0"/>
                <a:ea typeface="Cambria Math" panose="02040503050406030204" pitchFamily="18" charset="0"/>
              </a:rPr>
              <a:t>change</a:t>
            </a:r>
            <a:r>
              <a:rPr lang="en-US" sz="1600" dirty="0">
                <a:solidFill>
                  <a:schemeClr val="bg2">
                    <a:lumMod val="25000"/>
                  </a:schemeClr>
                </a:solidFill>
                <a:latin typeface="Cambria Math" panose="02040503050406030204" pitchFamily="18" charset="0"/>
                <a:ea typeface="Cambria Math" panose="02040503050406030204" pitchFamily="18" charset="0"/>
              </a:rPr>
              <a:t> in stress levels, poverty, competitiveness and female empowerment are determinants in shaping our social rules and habits:</a:t>
            </a:r>
          </a:p>
          <a:p>
            <a:endParaRPr lang="en-US" sz="1600" dirty="0">
              <a:solidFill>
                <a:schemeClr val="bg2">
                  <a:lumMod val="25000"/>
                </a:schemeClr>
              </a:solidFill>
              <a:latin typeface="Cambria Math" panose="02040503050406030204" pitchFamily="18" charset="0"/>
              <a:ea typeface="Cambria Math" panose="02040503050406030204" pitchFamily="18" charset="0"/>
            </a:endParaRPr>
          </a:p>
          <a:p>
            <a:pPr marL="285750" indent="-285750">
              <a:buFont typeface="Wingdings" panose="05000000000000000000" pitchFamily="2" charset="2"/>
              <a:buChar char="v"/>
            </a:pPr>
            <a:r>
              <a:rPr lang="en-US" sz="1600" dirty="0">
                <a:solidFill>
                  <a:schemeClr val="bg2">
                    <a:lumMod val="25000"/>
                  </a:schemeClr>
                </a:solidFill>
                <a:latin typeface="Cambria Math" panose="02040503050406030204" pitchFamily="18" charset="0"/>
                <a:ea typeface="Cambria Math" panose="02040503050406030204" pitchFamily="18" charset="0"/>
              </a:rPr>
              <a:t>Are people more prone to divorce over the years? </a:t>
            </a:r>
          </a:p>
          <a:p>
            <a:pPr marL="285750" indent="-285750">
              <a:buFont typeface="Wingdings" panose="05000000000000000000" pitchFamily="2" charset="2"/>
              <a:buChar char="v"/>
            </a:pPr>
            <a:r>
              <a:rPr lang="en-US" sz="1600" dirty="0">
                <a:solidFill>
                  <a:schemeClr val="bg2">
                    <a:lumMod val="25000"/>
                  </a:schemeClr>
                </a:solidFill>
                <a:latin typeface="Cambria Math" panose="02040503050406030204" pitchFamily="18" charset="0"/>
                <a:ea typeface="Cambria Math" panose="02040503050406030204" pitchFamily="18" charset="0"/>
              </a:rPr>
              <a:t>How can gender inequality change the social structure?</a:t>
            </a:r>
          </a:p>
          <a:p>
            <a:pPr marL="285750" indent="-285750">
              <a:buFont typeface="Wingdings" panose="05000000000000000000" pitchFamily="2" charset="2"/>
              <a:buChar char="v"/>
            </a:pPr>
            <a:r>
              <a:rPr lang="en-US" sz="1600" dirty="0">
                <a:solidFill>
                  <a:schemeClr val="bg2">
                    <a:lumMod val="25000"/>
                  </a:schemeClr>
                </a:solidFill>
                <a:latin typeface="Cambria Math" panose="02040503050406030204" pitchFamily="18" charset="0"/>
                <a:ea typeface="Cambria Math" panose="02040503050406030204" pitchFamily="18" charset="0"/>
              </a:rPr>
              <a:t>Do changes in the gender gap have the same effect on the number of new marriages and two new divorces?</a:t>
            </a:r>
          </a:p>
        </p:txBody>
      </p:sp>
      <p:pic>
        <p:nvPicPr>
          <p:cNvPr id="7" name="Picture 6" descr="A person holding a box with rings&#10;&#10;Description automatically generated">
            <a:extLst>
              <a:ext uri="{FF2B5EF4-FFF2-40B4-BE49-F238E27FC236}">
                <a16:creationId xmlns:a16="http://schemas.microsoft.com/office/drawing/2014/main" id="{7FABCDF7-9494-20CE-3D97-63B8059E02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544" y="1256092"/>
            <a:ext cx="1701642" cy="2546428"/>
          </a:xfrm>
          <a:prstGeom prst="rect">
            <a:avLst/>
          </a:prstGeom>
          <a:effectLst>
            <a:softEdge rad="25400"/>
          </a:effectLst>
        </p:spPr>
      </p:pic>
      <p:sp>
        <p:nvSpPr>
          <p:cNvPr id="9" name="TextBox 8">
            <a:extLst>
              <a:ext uri="{FF2B5EF4-FFF2-40B4-BE49-F238E27FC236}">
                <a16:creationId xmlns:a16="http://schemas.microsoft.com/office/drawing/2014/main" id="{3B66D7B0-5E95-E05D-60DC-2E4077A597E3}"/>
              </a:ext>
            </a:extLst>
          </p:cNvPr>
          <p:cNvSpPr txBox="1"/>
          <p:nvPr/>
        </p:nvSpPr>
        <p:spPr>
          <a:xfrm>
            <a:off x="501544" y="4241879"/>
            <a:ext cx="7995557" cy="1815882"/>
          </a:xfrm>
          <a:prstGeom prst="rect">
            <a:avLst/>
          </a:prstGeom>
          <a:noFill/>
        </p:spPr>
        <p:txBody>
          <a:bodyPr wrap="square">
            <a:spAutoFit/>
          </a:bodyPr>
          <a:lstStyle/>
          <a:p>
            <a:r>
              <a:rPr lang="en-US" sz="1600" b="1" dirty="0">
                <a:solidFill>
                  <a:schemeClr val="bg2">
                    <a:lumMod val="25000"/>
                  </a:schemeClr>
                </a:solidFill>
                <a:latin typeface="Cambria Math" panose="02040503050406030204" pitchFamily="18" charset="0"/>
                <a:ea typeface="Cambria Math" panose="02040503050406030204" pitchFamily="18" charset="0"/>
              </a:rPr>
              <a:t>Source if inspiration:</a:t>
            </a:r>
          </a:p>
          <a:p>
            <a:endParaRPr lang="en-US" sz="1600" dirty="0">
              <a:solidFill>
                <a:schemeClr val="bg2">
                  <a:lumMod val="25000"/>
                </a:schemeClr>
              </a:solidFill>
              <a:latin typeface="Cambria Math" panose="02040503050406030204" pitchFamily="18" charset="0"/>
              <a:ea typeface="Cambria Math" panose="02040503050406030204" pitchFamily="18" charset="0"/>
            </a:endParaRPr>
          </a:p>
          <a:p>
            <a:r>
              <a:rPr lang="en-US" sz="1600" dirty="0">
                <a:solidFill>
                  <a:schemeClr val="bg2">
                    <a:lumMod val="25000"/>
                  </a:schemeClr>
                </a:solidFill>
                <a:latin typeface="Cambria Math" panose="02040503050406030204" pitchFamily="18" charset="0"/>
                <a:ea typeface="Cambria Math" panose="02040503050406030204" pitchFamily="18" charset="0"/>
              </a:rPr>
              <a:t>From biology research involving primate species, it appears that the role of the female, the level of inter-subject competitiveness, and physical characteristics of the primate are decisive in the imposition of a polygamous or monogamous structure!</a:t>
            </a:r>
          </a:p>
          <a:p>
            <a:endParaRPr lang="en-US" sz="1600" dirty="0">
              <a:solidFill>
                <a:schemeClr val="bg2">
                  <a:lumMod val="25000"/>
                </a:schemeClr>
              </a:solidFill>
              <a:latin typeface="Cambria Math" panose="02040503050406030204" pitchFamily="18" charset="0"/>
              <a:ea typeface="Cambria Math" panose="02040503050406030204" pitchFamily="18" charset="0"/>
            </a:endParaRPr>
          </a:p>
          <a:p>
            <a:r>
              <a:rPr lang="en-US" sz="1600" dirty="0">
                <a:solidFill>
                  <a:schemeClr val="bg2">
                    <a:lumMod val="25000"/>
                  </a:schemeClr>
                </a:solidFill>
                <a:latin typeface="Cambria Math" panose="02040503050406030204" pitchFamily="18" charset="0"/>
                <a:ea typeface="Cambria Math" panose="02040503050406030204" pitchFamily="18" charset="0"/>
              </a:rPr>
              <a:t>Does woman also define the nature of romantic relationships in human society?</a:t>
            </a:r>
          </a:p>
        </p:txBody>
      </p:sp>
      <p:pic>
        <p:nvPicPr>
          <p:cNvPr id="11" name="Picture 10">
            <a:extLst>
              <a:ext uri="{FF2B5EF4-FFF2-40B4-BE49-F238E27FC236}">
                <a16:creationId xmlns:a16="http://schemas.microsoft.com/office/drawing/2014/main" id="{C379B2B2-64BE-AAC2-37FD-97803C4E37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8138" y="3988734"/>
            <a:ext cx="1799253" cy="2411764"/>
          </a:xfrm>
          <a:prstGeom prst="rect">
            <a:avLst/>
          </a:prstGeom>
          <a:effectLst>
            <a:softEdge rad="25400"/>
          </a:effectLst>
        </p:spPr>
      </p:pic>
    </p:spTree>
    <p:extLst>
      <p:ext uri="{BB962C8B-B14F-4D97-AF65-F5344CB8AC3E}">
        <p14:creationId xmlns:p14="http://schemas.microsoft.com/office/powerpoint/2010/main" val="38384453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803A4D-E6F7-4AAB-1E1C-63E3FFFAB5DF}"/>
              </a:ext>
            </a:extLst>
          </p:cNvPr>
          <p:cNvSpPr txBox="1"/>
          <p:nvPr/>
        </p:nvSpPr>
        <p:spPr>
          <a:xfrm>
            <a:off x="413272" y="237574"/>
            <a:ext cx="8254866" cy="984885"/>
          </a:xfrm>
          <a:prstGeom prst="rect">
            <a:avLst/>
          </a:prstGeom>
          <a:noFill/>
        </p:spPr>
        <p:txBody>
          <a:bodyPr wrap="square" rtlCol="0">
            <a:spAutoFit/>
          </a:bodyPr>
          <a:lstStyle/>
          <a:p>
            <a:r>
              <a:rPr lang="en-US" sz="4000" b="1" dirty="0">
                <a:solidFill>
                  <a:schemeClr val="accent1">
                    <a:lumMod val="75000"/>
                  </a:schemeClr>
                </a:solidFill>
                <a:latin typeface="Cambria Math" panose="02040503050406030204" pitchFamily="18" charset="0"/>
                <a:ea typeface="Cambria Math" panose="02040503050406030204" pitchFamily="18" charset="0"/>
              </a:rPr>
              <a:t>Heteroskedasticity </a:t>
            </a:r>
          </a:p>
          <a:p>
            <a:r>
              <a:rPr lang="en-US" b="1" i="1" dirty="0">
                <a:solidFill>
                  <a:schemeClr val="accent1">
                    <a:lumMod val="75000"/>
                  </a:schemeClr>
                </a:solidFill>
                <a:latin typeface="Cambria Math" panose="02040503050406030204" pitchFamily="18" charset="0"/>
                <a:ea typeface="Cambria Math" panose="02040503050406030204" pitchFamily="18" charset="0"/>
              </a:rPr>
              <a:t>Feasible GLS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A63FD61-2D3D-8B9B-3962-BA3075B972BB}"/>
                  </a:ext>
                </a:extLst>
              </p:cNvPr>
              <p:cNvSpPr txBox="1"/>
              <p:nvPr/>
            </p:nvSpPr>
            <p:spPr>
              <a:xfrm>
                <a:off x="466531" y="1775617"/>
                <a:ext cx="11580651" cy="3841629"/>
              </a:xfrm>
              <a:prstGeom prst="rect">
                <a:avLst/>
              </a:prstGeom>
              <a:noFill/>
            </p:spPr>
            <p:txBody>
              <a:bodyPr wrap="square" rtlCol="0">
                <a:spAutoFit/>
              </a:bodyPr>
              <a:lstStyle/>
              <a:p>
                <a:r>
                  <a:rPr lang="en-US" sz="1600" dirty="0">
                    <a:solidFill>
                      <a:schemeClr val="bg2">
                        <a:lumMod val="25000"/>
                      </a:schemeClr>
                    </a:solidFill>
                    <a:latin typeface="Cambria Math" panose="02040503050406030204" pitchFamily="18" charset="0"/>
                    <a:ea typeface="Cambria Math" panose="02040503050406030204" pitchFamily="18" charset="0"/>
                  </a:rPr>
                  <a:t>FGLS is also called Two-step GLS since assuming that:</a:t>
                </a:r>
                <a:br>
                  <a:rPr lang="en-US" sz="1600" dirty="0">
                    <a:solidFill>
                      <a:schemeClr val="bg2">
                        <a:lumMod val="25000"/>
                      </a:schemeClr>
                    </a:solidFill>
                    <a:latin typeface="Cambria Math" panose="02040503050406030204" pitchFamily="18" charset="0"/>
                    <a:ea typeface="Cambria Math" panose="02040503050406030204" pitchFamily="18" charset="0"/>
                  </a:rPr>
                </a:br>
                <a:br>
                  <a:rPr lang="en-US" sz="1600" dirty="0">
                    <a:solidFill>
                      <a:schemeClr val="bg2">
                        <a:lumMod val="25000"/>
                      </a:schemeClr>
                    </a:solidFill>
                    <a:latin typeface="Cambria Math" panose="02040503050406030204" pitchFamily="18" charset="0"/>
                    <a:ea typeface="Cambria Math" panose="02040503050406030204" pitchFamily="18" charset="0"/>
                  </a:rPr>
                </a:br>
                <a:r>
                  <a:rPr lang="en-US" sz="1600" dirty="0">
                    <a:solidFill>
                      <a:schemeClr val="bg2">
                        <a:lumMod val="25000"/>
                      </a:schemeClr>
                    </a:solidFill>
                    <a:latin typeface="Cambria Math" panose="02040503050406030204" pitchFamily="18" charset="0"/>
                    <a:ea typeface="Cambria Math" panose="02040503050406030204" pitchFamily="18" charset="0"/>
                  </a:rPr>
                  <a:t>	</a:t>
                </a:r>
                <a:r>
                  <a:rPr lang="it-IT" sz="1800" b="1" kern="1200" dirty="0">
                    <a:solidFill>
                      <a:srgbClr val="3A333C"/>
                    </a:solidFill>
                    <a:effectLst/>
                    <a:ea typeface="Cambria Math" panose="02040503050406030204" pitchFamily="18" charset="0"/>
                    <a:cs typeface="+mn-cs"/>
                  </a:rPr>
                  <a:t> </a:t>
                </a:r>
                <a14:m>
                  <m:oMath xmlns:m="http://schemas.openxmlformats.org/officeDocument/2006/math">
                    <m:r>
                      <a:rPr lang="it-IT" sz="1800" b="1" i="1" kern="1200">
                        <a:solidFill>
                          <a:srgbClr val="3A333C"/>
                        </a:solidFill>
                        <a:effectLst/>
                        <a:latin typeface="Cambria Math" panose="02040503050406030204" pitchFamily="18" charset="0"/>
                        <a:ea typeface="Cambria Math" panose="02040503050406030204" pitchFamily="18" charset="0"/>
                        <a:cs typeface="+mn-cs"/>
                      </a:rPr>
                      <m:t>𝑽𝒂𝒓</m:t>
                    </m:r>
                    <m:d>
                      <m:dPr>
                        <m:endChr m:val="|"/>
                        <m:ctrlPr>
                          <a:rPr lang="it-IT" sz="1800" b="1" i="1" kern="1200">
                            <a:solidFill>
                              <a:srgbClr val="3A333C"/>
                            </a:solidFill>
                            <a:effectLst/>
                            <a:latin typeface="Cambria Math" panose="02040503050406030204" pitchFamily="18" charset="0"/>
                            <a:ea typeface="Cambria Math" panose="02040503050406030204" pitchFamily="18" charset="0"/>
                            <a:cs typeface="+mn-cs"/>
                          </a:rPr>
                        </m:ctrlPr>
                      </m:dPr>
                      <m:e>
                        <m:r>
                          <a:rPr lang="it-IT" sz="1800" b="1" i="1" kern="1200">
                            <a:solidFill>
                              <a:srgbClr val="3A333C"/>
                            </a:solidFill>
                            <a:effectLst/>
                            <a:latin typeface="Cambria Math" panose="02040503050406030204" pitchFamily="18" charset="0"/>
                            <a:ea typeface="Cambria Math" panose="02040503050406030204" pitchFamily="18" charset="0"/>
                            <a:cs typeface="+mn-cs"/>
                          </a:rPr>
                          <m:t>𝒖</m:t>
                        </m:r>
                        <m:r>
                          <a:rPr lang="it-IT" sz="1800" b="1" i="1" kern="1200">
                            <a:solidFill>
                              <a:srgbClr val="3A333C"/>
                            </a:solidFill>
                            <a:effectLst/>
                            <a:latin typeface="Cambria Math" panose="02040503050406030204" pitchFamily="18" charset="0"/>
                            <a:ea typeface="Cambria Math" panose="02040503050406030204" pitchFamily="18" charset="0"/>
                            <a:cs typeface="+mn-cs"/>
                          </a:rPr>
                          <m:t> </m:t>
                        </m:r>
                      </m:e>
                    </m:d>
                    <m:r>
                      <a:rPr lang="it-IT" sz="1800" b="1" i="1" kern="1200">
                        <a:solidFill>
                          <a:srgbClr val="3A333C"/>
                        </a:solidFill>
                        <a:effectLst/>
                        <a:latin typeface="Cambria Math" panose="02040503050406030204" pitchFamily="18" charset="0"/>
                        <a:ea typeface="Cambria Math" panose="02040503050406030204" pitchFamily="18" charset="0"/>
                        <a:cs typeface="+mn-cs"/>
                      </a:rPr>
                      <m:t> </m:t>
                    </m:r>
                    <m:r>
                      <a:rPr lang="it-IT" sz="1800" b="1" i="1" kern="1200">
                        <a:solidFill>
                          <a:srgbClr val="3A333C"/>
                        </a:solidFill>
                        <a:effectLst/>
                        <a:latin typeface="Cambria Math" panose="02040503050406030204" pitchFamily="18" charset="0"/>
                        <a:ea typeface="Cambria Math" panose="02040503050406030204" pitchFamily="18" charset="0"/>
                        <a:cs typeface="+mn-cs"/>
                      </a:rPr>
                      <m:t>𝒙</m:t>
                    </m:r>
                    <m:r>
                      <a:rPr lang="it-IT" sz="1800" b="1" i="1" kern="1200">
                        <a:solidFill>
                          <a:srgbClr val="3A333C"/>
                        </a:solidFill>
                        <a:effectLst/>
                        <a:latin typeface="Cambria Math" panose="02040503050406030204" pitchFamily="18" charset="0"/>
                        <a:ea typeface="Cambria Math" panose="02040503050406030204" pitchFamily="18" charset="0"/>
                        <a:cs typeface="+mn-cs"/>
                      </a:rPr>
                      <m:t>)=</m:t>
                    </m:r>
                    <m:sSup>
                      <m:sSupPr>
                        <m:ctrlPr>
                          <a:rPr lang="it-IT" sz="1800" b="1" i="1" kern="1200">
                            <a:solidFill>
                              <a:srgbClr val="3A333C"/>
                            </a:solidFill>
                            <a:effectLst/>
                            <a:latin typeface="Cambria Math" panose="02040503050406030204" pitchFamily="18" charset="0"/>
                            <a:ea typeface="Cambria Math" panose="02040503050406030204" pitchFamily="18" charset="0"/>
                            <a:cs typeface="+mn-cs"/>
                          </a:rPr>
                        </m:ctrlPr>
                      </m:sSupPr>
                      <m:e>
                        <m:r>
                          <a:rPr lang="it-IT" sz="1800" b="1" i="1" kern="1200">
                            <a:solidFill>
                              <a:srgbClr val="3A333C"/>
                            </a:solidFill>
                            <a:effectLst/>
                            <a:latin typeface="Cambria Math" panose="02040503050406030204" pitchFamily="18" charset="0"/>
                            <a:ea typeface="Cambria Math" panose="02040503050406030204" pitchFamily="18" charset="0"/>
                            <a:cs typeface="+mn-cs"/>
                          </a:rPr>
                          <m:t>𝝈</m:t>
                        </m:r>
                      </m:e>
                      <m:sup>
                        <m:r>
                          <a:rPr lang="it-IT" sz="1800" b="1" i="1" kern="1200">
                            <a:solidFill>
                              <a:srgbClr val="3A333C"/>
                            </a:solidFill>
                            <a:effectLst/>
                            <a:latin typeface="Cambria Math" panose="02040503050406030204" pitchFamily="18" charset="0"/>
                            <a:ea typeface="Cambria Math" panose="02040503050406030204" pitchFamily="18" charset="0"/>
                            <a:cs typeface="+mn-cs"/>
                          </a:rPr>
                          <m:t>𝟐</m:t>
                        </m:r>
                      </m:sup>
                    </m:sSup>
                    <m:func>
                      <m:funcPr>
                        <m:ctrlPr>
                          <a:rPr lang="it-IT" sz="1800" b="1" i="1" kern="1200">
                            <a:solidFill>
                              <a:srgbClr val="3A333C"/>
                            </a:solidFill>
                            <a:effectLst/>
                            <a:latin typeface="Cambria Math" panose="02040503050406030204" pitchFamily="18" charset="0"/>
                            <a:ea typeface="Cambria Math" panose="02040503050406030204" pitchFamily="18" charset="0"/>
                            <a:cs typeface="+mn-cs"/>
                          </a:rPr>
                        </m:ctrlPr>
                      </m:funcPr>
                      <m:fName>
                        <m:r>
                          <a:rPr lang="it-IT" sz="1800" b="1" i="0" kern="1200">
                            <a:solidFill>
                              <a:srgbClr val="3A333C"/>
                            </a:solidFill>
                            <a:effectLst/>
                            <a:latin typeface="Cambria Math" panose="02040503050406030204" pitchFamily="18" charset="0"/>
                            <a:ea typeface="Cambria Math" panose="02040503050406030204" pitchFamily="18" charset="0"/>
                            <a:cs typeface="+mn-cs"/>
                          </a:rPr>
                          <m:t>𝐞𝐱𝐩</m:t>
                        </m:r>
                      </m:fName>
                      <m:e>
                        <m:d>
                          <m:dPr>
                            <m:ctrlPr>
                              <a:rPr lang="it-IT" sz="1800" b="1" i="1" kern="1200">
                                <a:solidFill>
                                  <a:srgbClr val="3A333C"/>
                                </a:solidFill>
                                <a:effectLst/>
                                <a:latin typeface="Cambria Math" panose="02040503050406030204" pitchFamily="18" charset="0"/>
                                <a:ea typeface="Cambria Math" panose="02040503050406030204" pitchFamily="18" charset="0"/>
                                <a:cs typeface="+mn-cs"/>
                              </a:rPr>
                            </m:ctrlPr>
                          </m:dPr>
                          <m:e>
                            <m:sSub>
                              <m:sSubPr>
                                <m:ctrlPr>
                                  <a:rPr lang="it-IT" sz="1800" b="1" i="1" kern="1200">
                                    <a:solidFill>
                                      <a:srgbClr val="3A333C"/>
                                    </a:solidFill>
                                    <a:effectLst/>
                                    <a:latin typeface="Cambria Math" panose="02040503050406030204" pitchFamily="18" charset="0"/>
                                    <a:ea typeface="Cambria Math" panose="02040503050406030204" pitchFamily="18" charset="0"/>
                                    <a:cs typeface="+mn-cs"/>
                                  </a:rPr>
                                </m:ctrlPr>
                              </m:sSubPr>
                              <m:e>
                                <m:r>
                                  <a:rPr lang="it-IT" sz="1800" b="1" i="1" kern="1200">
                                    <a:solidFill>
                                      <a:srgbClr val="3A333C"/>
                                    </a:solidFill>
                                    <a:effectLst/>
                                    <a:latin typeface="Cambria Math" panose="02040503050406030204" pitchFamily="18" charset="0"/>
                                    <a:ea typeface="Cambria Math" panose="02040503050406030204" pitchFamily="18" charset="0"/>
                                    <a:cs typeface="+mn-cs"/>
                                  </a:rPr>
                                  <m:t>𝜹</m:t>
                                </m:r>
                              </m:e>
                              <m:sub>
                                <m:r>
                                  <a:rPr lang="it-IT" sz="1800" b="1" i="1" kern="1200">
                                    <a:solidFill>
                                      <a:srgbClr val="3A333C"/>
                                    </a:solidFill>
                                    <a:effectLst/>
                                    <a:latin typeface="Cambria Math" panose="02040503050406030204" pitchFamily="18" charset="0"/>
                                    <a:ea typeface="Cambria Math" panose="02040503050406030204" pitchFamily="18" charset="0"/>
                                    <a:cs typeface="+mn-cs"/>
                                  </a:rPr>
                                  <m:t>𝟎</m:t>
                                </m:r>
                              </m:sub>
                            </m:sSub>
                            <m:r>
                              <a:rPr lang="it-IT" sz="1800" b="1" i="1" kern="1200">
                                <a:solidFill>
                                  <a:srgbClr val="3A333C"/>
                                </a:solidFill>
                                <a:effectLst/>
                                <a:latin typeface="Cambria Math" panose="02040503050406030204" pitchFamily="18" charset="0"/>
                                <a:ea typeface="Cambria Math" panose="02040503050406030204" pitchFamily="18" charset="0"/>
                                <a:cs typeface="+mn-cs"/>
                              </a:rPr>
                              <m:t>+</m:t>
                            </m:r>
                            <m:sSub>
                              <m:sSubPr>
                                <m:ctrlPr>
                                  <a:rPr lang="it-IT" sz="1800" b="1" i="1" kern="1200">
                                    <a:solidFill>
                                      <a:srgbClr val="3A333C"/>
                                    </a:solidFill>
                                    <a:effectLst/>
                                    <a:latin typeface="Cambria Math" panose="02040503050406030204" pitchFamily="18" charset="0"/>
                                    <a:ea typeface="Cambria Math" panose="02040503050406030204" pitchFamily="18" charset="0"/>
                                    <a:cs typeface="+mn-cs"/>
                                  </a:rPr>
                                </m:ctrlPr>
                              </m:sSubPr>
                              <m:e>
                                <m:r>
                                  <a:rPr lang="it-IT" sz="1800" b="1" i="1" kern="1200">
                                    <a:solidFill>
                                      <a:srgbClr val="3A333C"/>
                                    </a:solidFill>
                                    <a:effectLst/>
                                    <a:latin typeface="Cambria Math" panose="02040503050406030204" pitchFamily="18" charset="0"/>
                                    <a:ea typeface="Cambria Math" panose="02040503050406030204" pitchFamily="18" charset="0"/>
                                    <a:cs typeface="+mn-cs"/>
                                  </a:rPr>
                                  <m:t>𝜹</m:t>
                                </m:r>
                              </m:e>
                              <m:sub>
                                <m:r>
                                  <a:rPr lang="it-IT" sz="1800" b="1" i="1" kern="1200">
                                    <a:solidFill>
                                      <a:srgbClr val="3A333C"/>
                                    </a:solidFill>
                                    <a:effectLst/>
                                    <a:latin typeface="Cambria Math" panose="02040503050406030204" pitchFamily="18" charset="0"/>
                                    <a:ea typeface="Cambria Math" panose="02040503050406030204" pitchFamily="18" charset="0"/>
                                    <a:cs typeface="+mn-cs"/>
                                  </a:rPr>
                                  <m:t>𝟏</m:t>
                                </m:r>
                              </m:sub>
                            </m:sSub>
                            <m:sSub>
                              <m:sSubPr>
                                <m:ctrlPr>
                                  <a:rPr lang="it-IT" sz="1800" b="1" i="1" kern="1200">
                                    <a:solidFill>
                                      <a:srgbClr val="3A333C"/>
                                    </a:solidFill>
                                    <a:effectLst/>
                                    <a:latin typeface="Cambria Math" panose="02040503050406030204" pitchFamily="18" charset="0"/>
                                    <a:ea typeface="Cambria Math" panose="02040503050406030204" pitchFamily="18" charset="0"/>
                                    <a:cs typeface="+mn-cs"/>
                                  </a:rPr>
                                </m:ctrlPr>
                              </m:sSubPr>
                              <m:e>
                                <m:r>
                                  <a:rPr lang="it-IT" sz="1800" b="1" i="1" kern="1200">
                                    <a:solidFill>
                                      <a:srgbClr val="3A333C"/>
                                    </a:solidFill>
                                    <a:effectLst/>
                                    <a:latin typeface="Cambria Math" panose="02040503050406030204" pitchFamily="18" charset="0"/>
                                    <a:ea typeface="Cambria Math" panose="02040503050406030204" pitchFamily="18" charset="0"/>
                                    <a:cs typeface="+mn-cs"/>
                                  </a:rPr>
                                  <m:t>𝒙</m:t>
                                </m:r>
                              </m:e>
                              <m:sub>
                                <m:r>
                                  <a:rPr lang="it-IT" sz="1800" b="1" i="1" kern="1200">
                                    <a:solidFill>
                                      <a:srgbClr val="3A333C"/>
                                    </a:solidFill>
                                    <a:effectLst/>
                                    <a:latin typeface="Cambria Math" panose="02040503050406030204" pitchFamily="18" charset="0"/>
                                    <a:ea typeface="Cambria Math" panose="02040503050406030204" pitchFamily="18" charset="0"/>
                                    <a:cs typeface="+mn-cs"/>
                                  </a:rPr>
                                  <m:t>𝟏</m:t>
                                </m:r>
                              </m:sub>
                            </m:sSub>
                            <m:r>
                              <a:rPr lang="it-IT" sz="1800" b="1" i="1" kern="1200">
                                <a:solidFill>
                                  <a:srgbClr val="3A333C"/>
                                </a:solidFill>
                                <a:effectLst/>
                                <a:latin typeface="Cambria Math" panose="02040503050406030204" pitchFamily="18" charset="0"/>
                                <a:ea typeface="Cambria Math" panose="02040503050406030204" pitchFamily="18" charset="0"/>
                                <a:cs typeface="+mn-cs"/>
                              </a:rPr>
                              <m:t>+</m:t>
                            </m:r>
                            <m:sSub>
                              <m:sSubPr>
                                <m:ctrlPr>
                                  <a:rPr lang="it-IT" sz="1800" b="1" i="1" kern="1200">
                                    <a:solidFill>
                                      <a:srgbClr val="3A333C"/>
                                    </a:solidFill>
                                    <a:effectLst/>
                                    <a:latin typeface="Cambria Math" panose="02040503050406030204" pitchFamily="18" charset="0"/>
                                    <a:ea typeface="Cambria Math" panose="02040503050406030204" pitchFamily="18" charset="0"/>
                                    <a:cs typeface="+mn-cs"/>
                                  </a:rPr>
                                </m:ctrlPr>
                              </m:sSubPr>
                              <m:e>
                                <m:r>
                                  <a:rPr lang="it-IT" sz="1800" b="1" i="1" kern="1200">
                                    <a:solidFill>
                                      <a:srgbClr val="3A333C"/>
                                    </a:solidFill>
                                    <a:effectLst/>
                                    <a:latin typeface="Cambria Math" panose="02040503050406030204" pitchFamily="18" charset="0"/>
                                    <a:ea typeface="Cambria Math" panose="02040503050406030204" pitchFamily="18" charset="0"/>
                                    <a:cs typeface="+mn-cs"/>
                                  </a:rPr>
                                  <m:t>𝜹</m:t>
                                </m:r>
                              </m:e>
                              <m:sub>
                                <m:r>
                                  <a:rPr lang="it-IT" sz="1800" b="1" i="1" kern="1200">
                                    <a:solidFill>
                                      <a:srgbClr val="3A333C"/>
                                    </a:solidFill>
                                    <a:effectLst/>
                                    <a:latin typeface="Cambria Math" panose="02040503050406030204" pitchFamily="18" charset="0"/>
                                    <a:ea typeface="Cambria Math" panose="02040503050406030204" pitchFamily="18" charset="0"/>
                                    <a:cs typeface="+mn-cs"/>
                                  </a:rPr>
                                  <m:t>𝟐</m:t>
                                </m:r>
                              </m:sub>
                            </m:sSub>
                            <m:sSub>
                              <m:sSubPr>
                                <m:ctrlPr>
                                  <a:rPr lang="it-IT" sz="1800" b="1" i="1" kern="1200">
                                    <a:solidFill>
                                      <a:srgbClr val="3A333C"/>
                                    </a:solidFill>
                                    <a:effectLst/>
                                    <a:latin typeface="Cambria Math" panose="02040503050406030204" pitchFamily="18" charset="0"/>
                                    <a:ea typeface="Cambria Math" panose="02040503050406030204" pitchFamily="18" charset="0"/>
                                    <a:cs typeface="+mn-cs"/>
                                  </a:rPr>
                                </m:ctrlPr>
                              </m:sSubPr>
                              <m:e>
                                <m:r>
                                  <a:rPr lang="it-IT" sz="1800" b="1" i="1" kern="1200">
                                    <a:solidFill>
                                      <a:srgbClr val="3A333C"/>
                                    </a:solidFill>
                                    <a:effectLst/>
                                    <a:latin typeface="Cambria Math" panose="02040503050406030204" pitchFamily="18" charset="0"/>
                                    <a:ea typeface="Cambria Math" panose="02040503050406030204" pitchFamily="18" charset="0"/>
                                    <a:cs typeface="+mn-cs"/>
                                  </a:rPr>
                                  <m:t>𝒙</m:t>
                                </m:r>
                              </m:e>
                              <m:sub>
                                <m:r>
                                  <a:rPr lang="it-IT" sz="1800" b="1" i="1" kern="1200">
                                    <a:solidFill>
                                      <a:srgbClr val="3A333C"/>
                                    </a:solidFill>
                                    <a:effectLst/>
                                    <a:latin typeface="Cambria Math" panose="02040503050406030204" pitchFamily="18" charset="0"/>
                                    <a:ea typeface="Cambria Math" panose="02040503050406030204" pitchFamily="18" charset="0"/>
                                    <a:cs typeface="+mn-cs"/>
                                  </a:rPr>
                                  <m:t>𝟐</m:t>
                                </m:r>
                              </m:sub>
                            </m:sSub>
                            <m:r>
                              <a:rPr lang="it-IT" sz="1800" b="1" i="1" kern="1200">
                                <a:solidFill>
                                  <a:srgbClr val="3A333C"/>
                                </a:solidFill>
                                <a:effectLst/>
                                <a:latin typeface="Cambria Math" panose="02040503050406030204" pitchFamily="18" charset="0"/>
                                <a:ea typeface="Cambria Math" panose="02040503050406030204" pitchFamily="18" charset="0"/>
                                <a:cs typeface="+mn-cs"/>
                              </a:rPr>
                              <m:t>+…+</m:t>
                            </m:r>
                            <m:sSub>
                              <m:sSubPr>
                                <m:ctrlPr>
                                  <a:rPr lang="it-IT" sz="1800" b="1" i="1" kern="1200">
                                    <a:solidFill>
                                      <a:srgbClr val="3A333C"/>
                                    </a:solidFill>
                                    <a:effectLst/>
                                    <a:latin typeface="Cambria Math" panose="02040503050406030204" pitchFamily="18" charset="0"/>
                                    <a:ea typeface="Cambria Math" panose="02040503050406030204" pitchFamily="18" charset="0"/>
                                    <a:cs typeface="+mn-cs"/>
                                  </a:rPr>
                                </m:ctrlPr>
                              </m:sSubPr>
                              <m:e>
                                <m:r>
                                  <a:rPr lang="it-IT" sz="1800" b="1" i="1" kern="1200">
                                    <a:solidFill>
                                      <a:srgbClr val="3A333C"/>
                                    </a:solidFill>
                                    <a:effectLst/>
                                    <a:latin typeface="Cambria Math" panose="02040503050406030204" pitchFamily="18" charset="0"/>
                                    <a:ea typeface="Cambria Math" panose="02040503050406030204" pitchFamily="18" charset="0"/>
                                    <a:cs typeface="+mn-cs"/>
                                  </a:rPr>
                                  <m:t>𝜹</m:t>
                                </m:r>
                              </m:e>
                              <m:sub>
                                <m:r>
                                  <a:rPr lang="it-IT" sz="1800" b="1" i="1" kern="1200">
                                    <a:solidFill>
                                      <a:srgbClr val="3A333C"/>
                                    </a:solidFill>
                                    <a:effectLst/>
                                    <a:latin typeface="Cambria Math" panose="02040503050406030204" pitchFamily="18" charset="0"/>
                                    <a:ea typeface="Cambria Math" panose="02040503050406030204" pitchFamily="18" charset="0"/>
                                    <a:cs typeface="+mn-cs"/>
                                  </a:rPr>
                                  <m:t>𝒌</m:t>
                                </m:r>
                              </m:sub>
                            </m:sSub>
                            <m:sSub>
                              <m:sSubPr>
                                <m:ctrlPr>
                                  <a:rPr lang="it-IT" sz="1800" b="1" i="1" kern="1200">
                                    <a:solidFill>
                                      <a:srgbClr val="3A333C"/>
                                    </a:solidFill>
                                    <a:effectLst/>
                                    <a:latin typeface="Cambria Math" panose="02040503050406030204" pitchFamily="18" charset="0"/>
                                    <a:ea typeface="Cambria Math" panose="02040503050406030204" pitchFamily="18" charset="0"/>
                                    <a:cs typeface="+mn-cs"/>
                                  </a:rPr>
                                </m:ctrlPr>
                              </m:sSubPr>
                              <m:e>
                                <m:r>
                                  <a:rPr lang="it-IT" sz="1800" b="1" i="1" kern="1200">
                                    <a:solidFill>
                                      <a:srgbClr val="3A333C"/>
                                    </a:solidFill>
                                    <a:effectLst/>
                                    <a:latin typeface="Cambria Math" panose="02040503050406030204" pitchFamily="18" charset="0"/>
                                    <a:ea typeface="Cambria Math" panose="02040503050406030204" pitchFamily="18" charset="0"/>
                                    <a:cs typeface="+mn-cs"/>
                                  </a:rPr>
                                  <m:t>𝒙</m:t>
                                </m:r>
                              </m:e>
                              <m:sub>
                                <m:r>
                                  <a:rPr lang="it-IT" sz="1800" b="1" i="1" kern="1200">
                                    <a:solidFill>
                                      <a:srgbClr val="3A333C"/>
                                    </a:solidFill>
                                    <a:effectLst/>
                                    <a:latin typeface="Cambria Math" panose="02040503050406030204" pitchFamily="18" charset="0"/>
                                    <a:ea typeface="Cambria Math" panose="02040503050406030204" pitchFamily="18" charset="0"/>
                                    <a:cs typeface="+mn-cs"/>
                                  </a:rPr>
                                  <m:t>𝒌</m:t>
                                </m:r>
                              </m:sub>
                            </m:sSub>
                          </m:e>
                        </m:d>
                      </m:e>
                    </m:func>
                  </m:oMath>
                </a14:m>
                <a:endParaRPr lang="en-US" sz="1600" dirty="0">
                  <a:solidFill>
                    <a:schemeClr val="bg2">
                      <a:lumMod val="25000"/>
                    </a:schemeClr>
                  </a:solidFill>
                  <a:latin typeface="Cambria Math" panose="02040503050406030204" pitchFamily="18" charset="0"/>
                  <a:ea typeface="Cambria Math" panose="02040503050406030204" pitchFamily="18" charset="0"/>
                </a:endParaRPr>
              </a:p>
              <a:p>
                <a:endParaRPr lang="en-US" sz="1600" dirty="0">
                  <a:solidFill>
                    <a:schemeClr val="bg2">
                      <a:lumMod val="25000"/>
                    </a:schemeClr>
                  </a:solidFill>
                  <a:latin typeface="Cambria Math" panose="02040503050406030204" pitchFamily="18" charset="0"/>
                  <a:ea typeface="Cambria Math" panose="02040503050406030204" pitchFamily="18" charset="0"/>
                </a:endParaRPr>
              </a:p>
              <a:p>
                <a:r>
                  <a:rPr lang="en-US" sz="1600" dirty="0">
                    <a:solidFill>
                      <a:schemeClr val="bg2">
                        <a:lumMod val="25000"/>
                      </a:schemeClr>
                    </a:solidFill>
                    <a:latin typeface="Cambria Math" panose="02040503050406030204" pitchFamily="18" charset="0"/>
                    <a:ea typeface="Cambria Math" panose="02040503050406030204" pitchFamily="18" charset="0"/>
                  </a:rPr>
                  <a:t>it can be divided in two steps:</a:t>
                </a:r>
              </a:p>
              <a:p>
                <a:endParaRPr lang="en-US" sz="1600" dirty="0">
                  <a:solidFill>
                    <a:schemeClr val="bg2">
                      <a:lumMod val="25000"/>
                    </a:schemeClr>
                  </a:solidFill>
                  <a:latin typeface="Cambria Math" panose="02040503050406030204" pitchFamily="18" charset="0"/>
                  <a:ea typeface="Cambria Math" panose="02040503050406030204" pitchFamily="18" charset="0"/>
                </a:endParaRPr>
              </a:p>
              <a:p>
                <a:pPr marL="342900" indent="-342900">
                  <a:buFont typeface="+mj-lt"/>
                  <a:buAutoNum type="arabicPeriod"/>
                </a:pPr>
                <a:r>
                  <a:rPr lang="en-US" sz="1600" dirty="0">
                    <a:solidFill>
                      <a:schemeClr val="bg2">
                        <a:lumMod val="25000"/>
                      </a:schemeClr>
                    </a:solidFill>
                    <a:latin typeface="Cambria Math" panose="02040503050406030204" pitchFamily="18" charset="0"/>
                    <a:ea typeface="Cambria Math" panose="02040503050406030204" pitchFamily="18" charset="0"/>
                  </a:rPr>
                  <a:t>First of all we define the error as a function of the variance and the independent variables</a:t>
                </a:r>
                <a:br>
                  <a:rPr lang="en-US" sz="1600" dirty="0">
                    <a:solidFill>
                      <a:schemeClr val="bg2">
                        <a:lumMod val="25000"/>
                      </a:schemeClr>
                    </a:solidFill>
                    <a:latin typeface="Cambria Math" panose="02040503050406030204" pitchFamily="18" charset="0"/>
                    <a:ea typeface="Cambria Math" panose="02040503050406030204" pitchFamily="18" charset="0"/>
                  </a:rPr>
                </a:br>
                <a:br>
                  <a:rPr lang="en-US" sz="1600" dirty="0">
                    <a:solidFill>
                      <a:schemeClr val="bg2">
                        <a:lumMod val="25000"/>
                      </a:schemeClr>
                    </a:solidFill>
                    <a:latin typeface="Cambria Math" panose="02040503050406030204" pitchFamily="18" charset="0"/>
                    <a:ea typeface="Cambria Math" panose="02040503050406030204" pitchFamily="18" charset="0"/>
                  </a:rPr>
                </a:br>
                <a14:m>
                  <m:oMath xmlns:m="http://schemas.openxmlformats.org/officeDocument/2006/math">
                    <m:sSub>
                      <m:sSubPr>
                        <m:ctrlPr>
                          <a:rPr lang="it-IT" sz="1600" b="1" i="1" smtClean="0">
                            <a:solidFill>
                              <a:schemeClr val="bg2">
                                <a:lumMod val="25000"/>
                              </a:schemeClr>
                            </a:solidFill>
                            <a:latin typeface="Cambria Math" panose="02040503050406030204" pitchFamily="18" charset="0"/>
                            <a:ea typeface="Cambria Math" panose="02040503050406030204" pitchFamily="18" charset="0"/>
                          </a:rPr>
                        </m:ctrlPr>
                      </m:sSubPr>
                      <m:e>
                        <m:r>
                          <a:rPr lang="it-IT" sz="1600" b="1" i="1" smtClean="0">
                            <a:solidFill>
                              <a:schemeClr val="bg2">
                                <a:lumMod val="25000"/>
                              </a:schemeClr>
                            </a:solidFill>
                            <a:latin typeface="Cambria Math" panose="02040503050406030204" pitchFamily="18" charset="0"/>
                            <a:ea typeface="Cambria Math" panose="02040503050406030204" pitchFamily="18" charset="0"/>
                          </a:rPr>
                          <m:t>𝒖</m:t>
                        </m:r>
                      </m:e>
                      <m:sub>
                        <m:r>
                          <a:rPr lang="it-IT" sz="1600" b="1" i="1" smtClean="0">
                            <a:solidFill>
                              <a:schemeClr val="bg2">
                                <a:lumMod val="25000"/>
                              </a:schemeClr>
                            </a:solidFill>
                            <a:latin typeface="Cambria Math" panose="02040503050406030204" pitchFamily="18" charset="0"/>
                            <a:ea typeface="Cambria Math" panose="02040503050406030204" pitchFamily="18" charset="0"/>
                          </a:rPr>
                          <m:t>𝟐</m:t>
                        </m:r>
                      </m:sub>
                    </m:sSub>
                    <m:r>
                      <a:rPr lang="it-IT" sz="1600" b="1" i="1" smtClean="0">
                        <a:solidFill>
                          <a:schemeClr val="bg2">
                            <a:lumMod val="25000"/>
                          </a:schemeClr>
                        </a:solidFill>
                        <a:latin typeface="Cambria Math" panose="02040503050406030204" pitchFamily="18" charset="0"/>
                        <a:ea typeface="Cambria Math" panose="02040503050406030204" pitchFamily="18" charset="0"/>
                      </a:rPr>
                      <m:t>=</m:t>
                    </m:r>
                    <m:sSup>
                      <m:sSupPr>
                        <m:ctrlPr>
                          <a:rPr lang="it-IT" sz="1600" b="1" i="1" smtClean="0">
                            <a:solidFill>
                              <a:schemeClr val="bg2">
                                <a:lumMod val="25000"/>
                              </a:schemeClr>
                            </a:solidFill>
                            <a:latin typeface="Cambria Math" panose="02040503050406030204" pitchFamily="18" charset="0"/>
                            <a:ea typeface="Cambria Math" panose="02040503050406030204" pitchFamily="18" charset="0"/>
                          </a:rPr>
                        </m:ctrlPr>
                      </m:sSupPr>
                      <m:e>
                        <m:r>
                          <a:rPr lang="it-IT" sz="1600" b="1" i="1" smtClean="0">
                            <a:solidFill>
                              <a:schemeClr val="bg2">
                                <a:lumMod val="25000"/>
                              </a:schemeClr>
                            </a:solidFill>
                            <a:latin typeface="Cambria Math" panose="02040503050406030204" pitchFamily="18" charset="0"/>
                            <a:ea typeface="Cambria Math" panose="02040503050406030204" pitchFamily="18" charset="0"/>
                          </a:rPr>
                          <m:t>𝝈</m:t>
                        </m:r>
                      </m:e>
                      <m:sup>
                        <m:r>
                          <a:rPr lang="it-IT" sz="1600" b="1" i="1" smtClean="0">
                            <a:solidFill>
                              <a:schemeClr val="bg2">
                                <a:lumMod val="25000"/>
                              </a:schemeClr>
                            </a:solidFill>
                            <a:latin typeface="Cambria Math" panose="02040503050406030204" pitchFamily="18" charset="0"/>
                            <a:ea typeface="Cambria Math" panose="02040503050406030204" pitchFamily="18" charset="0"/>
                          </a:rPr>
                          <m:t>𝟐</m:t>
                        </m:r>
                      </m:sup>
                    </m:sSup>
                    <m:func>
                      <m:funcPr>
                        <m:ctrlPr>
                          <a:rPr lang="it-IT" sz="1600" b="1" i="1" smtClean="0">
                            <a:solidFill>
                              <a:schemeClr val="bg2">
                                <a:lumMod val="25000"/>
                              </a:schemeClr>
                            </a:solidFill>
                            <a:latin typeface="Cambria Math" panose="02040503050406030204" pitchFamily="18" charset="0"/>
                            <a:ea typeface="Cambria Math" panose="02040503050406030204" pitchFamily="18" charset="0"/>
                          </a:rPr>
                        </m:ctrlPr>
                      </m:funcPr>
                      <m:fName>
                        <m:r>
                          <a:rPr lang="it-IT" sz="1600" b="1" i="0" smtClean="0">
                            <a:solidFill>
                              <a:schemeClr val="bg2">
                                <a:lumMod val="25000"/>
                              </a:schemeClr>
                            </a:solidFill>
                            <a:latin typeface="Cambria Math" panose="02040503050406030204" pitchFamily="18" charset="0"/>
                            <a:ea typeface="Cambria Math" panose="02040503050406030204" pitchFamily="18" charset="0"/>
                          </a:rPr>
                          <m:t>𝐞𝐱𝐩</m:t>
                        </m:r>
                      </m:fName>
                      <m:e>
                        <m:d>
                          <m:dPr>
                            <m:ctrlPr>
                              <a:rPr lang="it-IT" sz="1600" b="1" i="1" smtClean="0">
                                <a:solidFill>
                                  <a:schemeClr val="bg2">
                                    <a:lumMod val="25000"/>
                                  </a:schemeClr>
                                </a:solidFill>
                                <a:latin typeface="Cambria Math" panose="02040503050406030204" pitchFamily="18" charset="0"/>
                                <a:ea typeface="Cambria Math" panose="02040503050406030204" pitchFamily="18" charset="0"/>
                              </a:rPr>
                            </m:ctrlPr>
                          </m:dPr>
                          <m:e>
                            <m:sSub>
                              <m:sSubPr>
                                <m:ctrlPr>
                                  <a:rPr lang="it-IT" sz="1600" b="1" i="1" smtClean="0">
                                    <a:solidFill>
                                      <a:schemeClr val="bg2">
                                        <a:lumMod val="25000"/>
                                      </a:schemeClr>
                                    </a:solidFill>
                                    <a:latin typeface="Cambria Math" panose="02040503050406030204" pitchFamily="18" charset="0"/>
                                    <a:ea typeface="Cambria Math" panose="02040503050406030204" pitchFamily="18" charset="0"/>
                                  </a:rPr>
                                </m:ctrlPr>
                              </m:sSubPr>
                              <m:e>
                                <m:r>
                                  <a:rPr lang="it-IT" sz="1600" b="1" i="1" smtClean="0">
                                    <a:solidFill>
                                      <a:schemeClr val="bg2">
                                        <a:lumMod val="25000"/>
                                      </a:schemeClr>
                                    </a:solidFill>
                                    <a:latin typeface="Cambria Math" panose="02040503050406030204" pitchFamily="18" charset="0"/>
                                    <a:ea typeface="Cambria Math" panose="02040503050406030204" pitchFamily="18" charset="0"/>
                                  </a:rPr>
                                  <m:t>𝜹</m:t>
                                </m:r>
                              </m:e>
                              <m:sub>
                                <m:r>
                                  <a:rPr lang="it-IT" sz="1600" b="1" i="1" smtClean="0">
                                    <a:solidFill>
                                      <a:schemeClr val="bg2">
                                        <a:lumMod val="25000"/>
                                      </a:schemeClr>
                                    </a:solidFill>
                                    <a:latin typeface="Cambria Math" panose="02040503050406030204" pitchFamily="18" charset="0"/>
                                    <a:ea typeface="Cambria Math" panose="02040503050406030204" pitchFamily="18" charset="0"/>
                                  </a:rPr>
                                  <m:t>𝟎</m:t>
                                </m:r>
                              </m:sub>
                            </m:sSub>
                            <m:r>
                              <a:rPr lang="it-IT" sz="1600" b="1" i="1" smtClean="0">
                                <a:solidFill>
                                  <a:schemeClr val="bg2">
                                    <a:lumMod val="25000"/>
                                  </a:schemeClr>
                                </a:solidFill>
                                <a:latin typeface="Cambria Math" panose="02040503050406030204" pitchFamily="18" charset="0"/>
                                <a:ea typeface="Cambria Math" panose="02040503050406030204" pitchFamily="18" charset="0"/>
                              </a:rPr>
                              <m:t>+</m:t>
                            </m:r>
                            <m:sSub>
                              <m:sSubPr>
                                <m:ctrlPr>
                                  <a:rPr lang="it-IT" sz="1600" b="1" i="1" smtClean="0">
                                    <a:solidFill>
                                      <a:schemeClr val="bg2">
                                        <a:lumMod val="25000"/>
                                      </a:schemeClr>
                                    </a:solidFill>
                                    <a:latin typeface="Cambria Math" panose="02040503050406030204" pitchFamily="18" charset="0"/>
                                    <a:ea typeface="Cambria Math" panose="02040503050406030204" pitchFamily="18" charset="0"/>
                                  </a:rPr>
                                </m:ctrlPr>
                              </m:sSubPr>
                              <m:e>
                                <m:r>
                                  <a:rPr lang="it-IT" sz="1600" b="1" i="1" smtClean="0">
                                    <a:solidFill>
                                      <a:schemeClr val="bg2">
                                        <a:lumMod val="25000"/>
                                      </a:schemeClr>
                                    </a:solidFill>
                                    <a:latin typeface="Cambria Math" panose="02040503050406030204" pitchFamily="18" charset="0"/>
                                    <a:ea typeface="Cambria Math" panose="02040503050406030204" pitchFamily="18" charset="0"/>
                                  </a:rPr>
                                  <m:t>𝜹</m:t>
                                </m:r>
                              </m:e>
                              <m:sub>
                                <m:r>
                                  <a:rPr lang="it-IT" sz="1600" b="1" i="1" smtClean="0">
                                    <a:solidFill>
                                      <a:schemeClr val="bg2">
                                        <a:lumMod val="25000"/>
                                      </a:schemeClr>
                                    </a:solidFill>
                                    <a:latin typeface="Cambria Math" panose="02040503050406030204" pitchFamily="18" charset="0"/>
                                    <a:ea typeface="Cambria Math" panose="02040503050406030204" pitchFamily="18" charset="0"/>
                                  </a:rPr>
                                  <m:t>𝟏</m:t>
                                </m:r>
                              </m:sub>
                            </m:sSub>
                            <m:sSub>
                              <m:sSubPr>
                                <m:ctrlPr>
                                  <a:rPr lang="it-IT" sz="1600" b="1" i="1" smtClean="0">
                                    <a:solidFill>
                                      <a:schemeClr val="bg2">
                                        <a:lumMod val="25000"/>
                                      </a:schemeClr>
                                    </a:solidFill>
                                    <a:latin typeface="Cambria Math" panose="02040503050406030204" pitchFamily="18" charset="0"/>
                                    <a:ea typeface="Cambria Math" panose="02040503050406030204" pitchFamily="18" charset="0"/>
                                  </a:rPr>
                                </m:ctrlPr>
                              </m:sSubPr>
                              <m:e>
                                <m:r>
                                  <a:rPr lang="it-IT" sz="1600" b="1" i="1" smtClean="0">
                                    <a:solidFill>
                                      <a:schemeClr val="bg2">
                                        <a:lumMod val="25000"/>
                                      </a:schemeClr>
                                    </a:solidFill>
                                    <a:latin typeface="Cambria Math" panose="02040503050406030204" pitchFamily="18" charset="0"/>
                                    <a:ea typeface="Cambria Math" panose="02040503050406030204" pitchFamily="18" charset="0"/>
                                  </a:rPr>
                                  <m:t>𝒙</m:t>
                                </m:r>
                              </m:e>
                              <m:sub>
                                <m:r>
                                  <a:rPr lang="it-IT" sz="1600" b="1" i="1" smtClean="0">
                                    <a:solidFill>
                                      <a:schemeClr val="bg2">
                                        <a:lumMod val="25000"/>
                                      </a:schemeClr>
                                    </a:solidFill>
                                    <a:latin typeface="Cambria Math" panose="02040503050406030204" pitchFamily="18" charset="0"/>
                                    <a:ea typeface="Cambria Math" panose="02040503050406030204" pitchFamily="18" charset="0"/>
                                  </a:rPr>
                                  <m:t>𝟏</m:t>
                                </m:r>
                              </m:sub>
                            </m:sSub>
                            <m:r>
                              <a:rPr lang="it-IT" sz="1600" b="1" i="1" smtClean="0">
                                <a:solidFill>
                                  <a:schemeClr val="bg2">
                                    <a:lumMod val="25000"/>
                                  </a:schemeClr>
                                </a:solidFill>
                                <a:latin typeface="Cambria Math" panose="02040503050406030204" pitchFamily="18" charset="0"/>
                                <a:ea typeface="Cambria Math" panose="02040503050406030204" pitchFamily="18" charset="0"/>
                              </a:rPr>
                              <m:t>+</m:t>
                            </m:r>
                            <m:sSub>
                              <m:sSubPr>
                                <m:ctrlPr>
                                  <a:rPr lang="it-IT" sz="1600" b="1" i="1" smtClean="0">
                                    <a:solidFill>
                                      <a:schemeClr val="bg2">
                                        <a:lumMod val="25000"/>
                                      </a:schemeClr>
                                    </a:solidFill>
                                    <a:latin typeface="Cambria Math" panose="02040503050406030204" pitchFamily="18" charset="0"/>
                                    <a:ea typeface="Cambria Math" panose="02040503050406030204" pitchFamily="18" charset="0"/>
                                  </a:rPr>
                                </m:ctrlPr>
                              </m:sSubPr>
                              <m:e>
                                <m:r>
                                  <a:rPr lang="it-IT" sz="1600" b="1" i="1" smtClean="0">
                                    <a:solidFill>
                                      <a:schemeClr val="bg2">
                                        <a:lumMod val="25000"/>
                                      </a:schemeClr>
                                    </a:solidFill>
                                    <a:latin typeface="Cambria Math" panose="02040503050406030204" pitchFamily="18" charset="0"/>
                                    <a:ea typeface="Cambria Math" panose="02040503050406030204" pitchFamily="18" charset="0"/>
                                  </a:rPr>
                                  <m:t>𝜹</m:t>
                                </m:r>
                              </m:e>
                              <m:sub>
                                <m:r>
                                  <a:rPr lang="it-IT" sz="1600" b="1" i="1" smtClean="0">
                                    <a:solidFill>
                                      <a:schemeClr val="bg2">
                                        <a:lumMod val="25000"/>
                                      </a:schemeClr>
                                    </a:solidFill>
                                    <a:latin typeface="Cambria Math" panose="02040503050406030204" pitchFamily="18" charset="0"/>
                                    <a:ea typeface="Cambria Math" panose="02040503050406030204" pitchFamily="18" charset="0"/>
                                  </a:rPr>
                                  <m:t>𝟐</m:t>
                                </m:r>
                              </m:sub>
                            </m:sSub>
                            <m:sSub>
                              <m:sSubPr>
                                <m:ctrlPr>
                                  <a:rPr lang="it-IT" sz="1600" b="1" i="1" smtClean="0">
                                    <a:solidFill>
                                      <a:schemeClr val="bg2">
                                        <a:lumMod val="25000"/>
                                      </a:schemeClr>
                                    </a:solidFill>
                                    <a:latin typeface="Cambria Math" panose="02040503050406030204" pitchFamily="18" charset="0"/>
                                    <a:ea typeface="Cambria Math" panose="02040503050406030204" pitchFamily="18" charset="0"/>
                                  </a:rPr>
                                </m:ctrlPr>
                              </m:sSubPr>
                              <m:e>
                                <m:r>
                                  <a:rPr lang="it-IT" sz="1600" b="1" i="1" smtClean="0">
                                    <a:solidFill>
                                      <a:schemeClr val="bg2">
                                        <a:lumMod val="25000"/>
                                      </a:schemeClr>
                                    </a:solidFill>
                                    <a:latin typeface="Cambria Math" panose="02040503050406030204" pitchFamily="18" charset="0"/>
                                    <a:ea typeface="Cambria Math" panose="02040503050406030204" pitchFamily="18" charset="0"/>
                                  </a:rPr>
                                  <m:t>𝒙</m:t>
                                </m:r>
                              </m:e>
                              <m:sub>
                                <m:r>
                                  <a:rPr lang="it-IT" sz="1600" b="1" i="1" smtClean="0">
                                    <a:solidFill>
                                      <a:schemeClr val="bg2">
                                        <a:lumMod val="25000"/>
                                      </a:schemeClr>
                                    </a:solidFill>
                                    <a:latin typeface="Cambria Math" panose="02040503050406030204" pitchFamily="18" charset="0"/>
                                    <a:ea typeface="Cambria Math" panose="02040503050406030204" pitchFamily="18" charset="0"/>
                                  </a:rPr>
                                  <m:t>𝟐</m:t>
                                </m:r>
                              </m:sub>
                            </m:sSub>
                            <m:r>
                              <a:rPr lang="it-IT" sz="1600" b="1" i="1" smtClean="0">
                                <a:solidFill>
                                  <a:schemeClr val="bg2">
                                    <a:lumMod val="25000"/>
                                  </a:schemeClr>
                                </a:solidFill>
                                <a:latin typeface="Cambria Math" panose="02040503050406030204" pitchFamily="18" charset="0"/>
                                <a:ea typeface="Cambria Math" panose="02040503050406030204" pitchFamily="18" charset="0"/>
                              </a:rPr>
                              <m:t>+…+</m:t>
                            </m:r>
                            <m:sSub>
                              <m:sSubPr>
                                <m:ctrlPr>
                                  <a:rPr lang="it-IT" sz="1600" b="1" i="1" smtClean="0">
                                    <a:solidFill>
                                      <a:schemeClr val="bg2">
                                        <a:lumMod val="25000"/>
                                      </a:schemeClr>
                                    </a:solidFill>
                                    <a:latin typeface="Cambria Math" panose="02040503050406030204" pitchFamily="18" charset="0"/>
                                    <a:ea typeface="Cambria Math" panose="02040503050406030204" pitchFamily="18" charset="0"/>
                                  </a:rPr>
                                </m:ctrlPr>
                              </m:sSubPr>
                              <m:e>
                                <m:r>
                                  <a:rPr lang="it-IT" sz="1600" b="1" i="1" smtClean="0">
                                    <a:solidFill>
                                      <a:schemeClr val="bg2">
                                        <a:lumMod val="25000"/>
                                      </a:schemeClr>
                                    </a:solidFill>
                                    <a:latin typeface="Cambria Math" panose="02040503050406030204" pitchFamily="18" charset="0"/>
                                    <a:ea typeface="Cambria Math" panose="02040503050406030204" pitchFamily="18" charset="0"/>
                                  </a:rPr>
                                  <m:t>𝜹</m:t>
                                </m:r>
                              </m:e>
                              <m:sub>
                                <m:r>
                                  <a:rPr lang="it-IT" sz="1600" b="1" i="1" smtClean="0">
                                    <a:solidFill>
                                      <a:schemeClr val="bg2">
                                        <a:lumMod val="25000"/>
                                      </a:schemeClr>
                                    </a:solidFill>
                                    <a:latin typeface="Cambria Math" panose="02040503050406030204" pitchFamily="18" charset="0"/>
                                    <a:ea typeface="Cambria Math" panose="02040503050406030204" pitchFamily="18" charset="0"/>
                                  </a:rPr>
                                  <m:t>𝒌</m:t>
                                </m:r>
                              </m:sub>
                            </m:sSub>
                            <m:sSub>
                              <m:sSubPr>
                                <m:ctrlPr>
                                  <a:rPr lang="it-IT" sz="1600" b="1" i="1" smtClean="0">
                                    <a:solidFill>
                                      <a:schemeClr val="bg2">
                                        <a:lumMod val="25000"/>
                                      </a:schemeClr>
                                    </a:solidFill>
                                    <a:latin typeface="Cambria Math" panose="02040503050406030204" pitchFamily="18" charset="0"/>
                                    <a:ea typeface="Cambria Math" panose="02040503050406030204" pitchFamily="18" charset="0"/>
                                  </a:rPr>
                                </m:ctrlPr>
                              </m:sSubPr>
                              <m:e>
                                <m:r>
                                  <a:rPr lang="it-IT" sz="1600" b="1" i="1" smtClean="0">
                                    <a:solidFill>
                                      <a:schemeClr val="bg2">
                                        <a:lumMod val="25000"/>
                                      </a:schemeClr>
                                    </a:solidFill>
                                    <a:latin typeface="Cambria Math" panose="02040503050406030204" pitchFamily="18" charset="0"/>
                                    <a:ea typeface="Cambria Math" panose="02040503050406030204" pitchFamily="18" charset="0"/>
                                  </a:rPr>
                                  <m:t>𝒙</m:t>
                                </m:r>
                              </m:e>
                              <m:sub>
                                <m:r>
                                  <a:rPr lang="it-IT" sz="1600" b="1" i="1" smtClean="0">
                                    <a:solidFill>
                                      <a:schemeClr val="bg2">
                                        <a:lumMod val="25000"/>
                                      </a:schemeClr>
                                    </a:solidFill>
                                    <a:latin typeface="Cambria Math" panose="02040503050406030204" pitchFamily="18" charset="0"/>
                                    <a:ea typeface="Cambria Math" panose="02040503050406030204" pitchFamily="18" charset="0"/>
                                  </a:rPr>
                                  <m:t>𝒌</m:t>
                                </m:r>
                              </m:sub>
                            </m:sSub>
                          </m:e>
                        </m:d>
                      </m:e>
                    </m:func>
                  </m:oMath>
                </a14:m>
                <a:endParaRPr lang="en-US" sz="1600" b="1" dirty="0">
                  <a:solidFill>
                    <a:schemeClr val="bg2">
                      <a:lumMod val="25000"/>
                    </a:schemeClr>
                  </a:solidFill>
                  <a:latin typeface="Cambria Math" panose="02040503050406030204" pitchFamily="18" charset="0"/>
                  <a:ea typeface="Cambria Math" panose="02040503050406030204" pitchFamily="18" charset="0"/>
                </a:endParaRPr>
              </a:p>
              <a:p>
                <a:pPr marL="342900" indent="-342900">
                  <a:buFont typeface="+mj-lt"/>
                  <a:buAutoNum type="arabicPeriod"/>
                </a:pPr>
                <a:endParaRPr lang="en-US" sz="1600" b="1" dirty="0">
                  <a:solidFill>
                    <a:schemeClr val="bg2">
                      <a:lumMod val="25000"/>
                    </a:schemeClr>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unc>
                        <m:funcPr>
                          <m:ctrlPr>
                            <a:rPr lang="it-IT" sz="1600" b="1" i="1" smtClean="0">
                              <a:solidFill>
                                <a:schemeClr val="bg2">
                                  <a:lumMod val="25000"/>
                                </a:schemeClr>
                              </a:solidFill>
                              <a:latin typeface="Cambria Math" panose="02040503050406030204" pitchFamily="18" charset="0"/>
                              <a:ea typeface="Cambria Math" panose="02040503050406030204" pitchFamily="18" charset="0"/>
                            </a:rPr>
                          </m:ctrlPr>
                        </m:funcPr>
                        <m:fName>
                          <m:r>
                            <a:rPr lang="it-IT" sz="1600" b="1" i="0" smtClean="0">
                              <a:solidFill>
                                <a:schemeClr val="bg2">
                                  <a:lumMod val="25000"/>
                                </a:schemeClr>
                              </a:solidFill>
                              <a:latin typeface="Cambria Math" panose="02040503050406030204" pitchFamily="18" charset="0"/>
                              <a:ea typeface="Cambria Math" panose="02040503050406030204" pitchFamily="18" charset="0"/>
                            </a:rPr>
                            <m:t>𝐥𝐨𝐠</m:t>
                          </m:r>
                        </m:fName>
                        <m:e>
                          <m:d>
                            <m:dPr>
                              <m:ctrlPr>
                                <a:rPr lang="it-IT" sz="1600" b="1" i="1" smtClean="0">
                                  <a:solidFill>
                                    <a:schemeClr val="bg2">
                                      <a:lumMod val="25000"/>
                                    </a:schemeClr>
                                  </a:solidFill>
                                  <a:latin typeface="Cambria Math" panose="02040503050406030204" pitchFamily="18" charset="0"/>
                                  <a:ea typeface="Cambria Math" panose="02040503050406030204" pitchFamily="18" charset="0"/>
                                </a:rPr>
                              </m:ctrlPr>
                            </m:dPr>
                            <m:e>
                              <m:sSub>
                                <m:sSubPr>
                                  <m:ctrlPr>
                                    <a:rPr lang="it-IT" sz="1600" b="1" i="1" smtClean="0">
                                      <a:solidFill>
                                        <a:schemeClr val="bg2">
                                          <a:lumMod val="25000"/>
                                        </a:schemeClr>
                                      </a:solidFill>
                                      <a:latin typeface="Cambria Math" panose="02040503050406030204" pitchFamily="18" charset="0"/>
                                      <a:ea typeface="Cambria Math" panose="02040503050406030204" pitchFamily="18" charset="0"/>
                                    </a:rPr>
                                  </m:ctrlPr>
                                </m:sSubPr>
                                <m:e>
                                  <m:r>
                                    <a:rPr lang="it-IT" sz="1600" b="1" i="1" smtClean="0">
                                      <a:solidFill>
                                        <a:schemeClr val="bg2">
                                          <a:lumMod val="25000"/>
                                        </a:schemeClr>
                                      </a:solidFill>
                                      <a:latin typeface="Cambria Math" panose="02040503050406030204" pitchFamily="18" charset="0"/>
                                      <a:ea typeface="Cambria Math" panose="02040503050406030204" pitchFamily="18" charset="0"/>
                                    </a:rPr>
                                    <m:t>𝒖</m:t>
                                  </m:r>
                                </m:e>
                                <m:sub>
                                  <m:r>
                                    <a:rPr lang="it-IT" sz="1600" b="1" i="1" smtClean="0">
                                      <a:solidFill>
                                        <a:schemeClr val="bg2">
                                          <a:lumMod val="25000"/>
                                        </a:schemeClr>
                                      </a:solidFill>
                                      <a:latin typeface="Cambria Math" panose="02040503050406030204" pitchFamily="18" charset="0"/>
                                      <a:ea typeface="Cambria Math" panose="02040503050406030204" pitchFamily="18" charset="0"/>
                                    </a:rPr>
                                    <m:t>𝟐</m:t>
                                  </m:r>
                                </m:sub>
                              </m:sSub>
                            </m:e>
                          </m:d>
                        </m:e>
                      </m:func>
                      <m:r>
                        <a:rPr lang="it-IT" sz="1600" b="1" i="1" smtClean="0">
                          <a:solidFill>
                            <a:schemeClr val="bg2">
                              <a:lumMod val="25000"/>
                            </a:schemeClr>
                          </a:solidFill>
                          <a:latin typeface="Cambria Math" panose="02040503050406030204" pitchFamily="18" charset="0"/>
                          <a:ea typeface="Cambria Math" panose="02040503050406030204" pitchFamily="18" charset="0"/>
                        </a:rPr>
                        <m:t>=</m:t>
                      </m:r>
                      <m:sSub>
                        <m:sSubPr>
                          <m:ctrlPr>
                            <a:rPr lang="it-IT" sz="1600" b="1" i="1" smtClean="0">
                              <a:solidFill>
                                <a:schemeClr val="bg2">
                                  <a:lumMod val="25000"/>
                                </a:schemeClr>
                              </a:solidFill>
                              <a:latin typeface="Cambria Math" panose="02040503050406030204" pitchFamily="18" charset="0"/>
                              <a:ea typeface="Cambria Math" panose="02040503050406030204" pitchFamily="18" charset="0"/>
                            </a:rPr>
                          </m:ctrlPr>
                        </m:sSubPr>
                        <m:e>
                          <m:r>
                            <a:rPr lang="it-IT" sz="1600" b="1" i="1" smtClean="0">
                              <a:solidFill>
                                <a:schemeClr val="bg2">
                                  <a:lumMod val="25000"/>
                                </a:schemeClr>
                              </a:solidFill>
                              <a:latin typeface="Cambria Math" panose="02040503050406030204" pitchFamily="18" charset="0"/>
                              <a:ea typeface="Cambria Math" panose="02040503050406030204" pitchFamily="18" charset="0"/>
                            </a:rPr>
                            <m:t>𝜶</m:t>
                          </m:r>
                        </m:e>
                        <m:sub>
                          <m:r>
                            <a:rPr lang="it-IT" sz="1600" b="1" i="1" smtClean="0">
                              <a:solidFill>
                                <a:schemeClr val="bg2">
                                  <a:lumMod val="25000"/>
                                </a:schemeClr>
                              </a:solidFill>
                              <a:latin typeface="Cambria Math" panose="02040503050406030204" pitchFamily="18" charset="0"/>
                              <a:ea typeface="Cambria Math" panose="02040503050406030204" pitchFamily="18" charset="0"/>
                            </a:rPr>
                            <m:t>𝟎</m:t>
                          </m:r>
                        </m:sub>
                      </m:sSub>
                      <m:r>
                        <a:rPr lang="it-IT" sz="1600" b="1" i="1" smtClean="0">
                          <a:solidFill>
                            <a:schemeClr val="bg2">
                              <a:lumMod val="25000"/>
                            </a:schemeClr>
                          </a:solidFill>
                          <a:latin typeface="Cambria Math" panose="02040503050406030204" pitchFamily="18" charset="0"/>
                          <a:ea typeface="Cambria Math" panose="02040503050406030204" pitchFamily="18" charset="0"/>
                        </a:rPr>
                        <m:t>+</m:t>
                      </m:r>
                      <m:sSub>
                        <m:sSubPr>
                          <m:ctrlPr>
                            <a:rPr lang="it-IT" sz="1600" b="1" i="1" smtClean="0">
                              <a:solidFill>
                                <a:schemeClr val="bg2">
                                  <a:lumMod val="25000"/>
                                </a:schemeClr>
                              </a:solidFill>
                              <a:latin typeface="Cambria Math" panose="02040503050406030204" pitchFamily="18" charset="0"/>
                              <a:ea typeface="Cambria Math" panose="02040503050406030204" pitchFamily="18" charset="0"/>
                            </a:rPr>
                          </m:ctrlPr>
                        </m:sSubPr>
                        <m:e>
                          <m:r>
                            <a:rPr lang="it-IT" sz="1600" b="1" i="1" smtClean="0">
                              <a:solidFill>
                                <a:schemeClr val="bg2">
                                  <a:lumMod val="25000"/>
                                </a:schemeClr>
                              </a:solidFill>
                              <a:latin typeface="Cambria Math" panose="02040503050406030204" pitchFamily="18" charset="0"/>
                              <a:ea typeface="Cambria Math" panose="02040503050406030204" pitchFamily="18" charset="0"/>
                            </a:rPr>
                            <m:t>𝜹</m:t>
                          </m:r>
                        </m:e>
                        <m:sub>
                          <m:r>
                            <a:rPr lang="it-IT" sz="1600" b="1" i="1" smtClean="0">
                              <a:solidFill>
                                <a:schemeClr val="bg2">
                                  <a:lumMod val="25000"/>
                                </a:schemeClr>
                              </a:solidFill>
                              <a:latin typeface="Cambria Math" panose="02040503050406030204" pitchFamily="18" charset="0"/>
                              <a:ea typeface="Cambria Math" panose="02040503050406030204" pitchFamily="18" charset="0"/>
                            </a:rPr>
                            <m:t>𝟏</m:t>
                          </m:r>
                        </m:sub>
                      </m:sSub>
                      <m:sSub>
                        <m:sSubPr>
                          <m:ctrlPr>
                            <a:rPr lang="it-IT" sz="1600" b="1" i="1" smtClean="0">
                              <a:solidFill>
                                <a:schemeClr val="bg2">
                                  <a:lumMod val="25000"/>
                                </a:schemeClr>
                              </a:solidFill>
                              <a:latin typeface="Cambria Math" panose="02040503050406030204" pitchFamily="18" charset="0"/>
                              <a:ea typeface="Cambria Math" panose="02040503050406030204" pitchFamily="18" charset="0"/>
                            </a:rPr>
                          </m:ctrlPr>
                        </m:sSubPr>
                        <m:e>
                          <m:r>
                            <a:rPr lang="it-IT" sz="1600" b="1" i="1" smtClean="0">
                              <a:solidFill>
                                <a:schemeClr val="bg2">
                                  <a:lumMod val="25000"/>
                                </a:schemeClr>
                              </a:solidFill>
                              <a:latin typeface="Cambria Math" panose="02040503050406030204" pitchFamily="18" charset="0"/>
                              <a:ea typeface="Cambria Math" panose="02040503050406030204" pitchFamily="18" charset="0"/>
                            </a:rPr>
                            <m:t>𝒙</m:t>
                          </m:r>
                        </m:e>
                        <m:sub>
                          <m:r>
                            <a:rPr lang="it-IT" sz="1600" b="1" i="1" smtClean="0">
                              <a:solidFill>
                                <a:schemeClr val="bg2">
                                  <a:lumMod val="25000"/>
                                </a:schemeClr>
                              </a:solidFill>
                              <a:latin typeface="Cambria Math" panose="02040503050406030204" pitchFamily="18" charset="0"/>
                              <a:ea typeface="Cambria Math" panose="02040503050406030204" pitchFamily="18" charset="0"/>
                            </a:rPr>
                            <m:t>𝟏</m:t>
                          </m:r>
                        </m:sub>
                      </m:sSub>
                      <m:r>
                        <a:rPr lang="it-IT" sz="1600" b="1" i="1" smtClean="0">
                          <a:solidFill>
                            <a:schemeClr val="bg2">
                              <a:lumMod val="25000"/>
                            </a:schemeClr>
                          </a:solidFill>
                          <a:latin typeface="Cambria Math" panose="02040503050406030204" pitchFamily="18" charset="0"/>
                          <a:ea typeface="Cambria Math" panose="02040503050406030204" pitchFamily="18" charset="0"/>
                        </a:rPr>
                        <m:t>+</m:t>
                      </m:r>
                      <m:sSub>
                        <m:sSubPr>
                          <m:ctrlPr>
                            <a:rPr lang="it-IT" sz="1600" b="1" i="1" smtClean="0">
                              <a:solidFill>
                                <a:schemeClr val="bg2">
                                  <a:lumMod val="25000"/>
                                </a:schemeClr>
                              </a:solidFill>
                              <a:latin typeface="Cambria Math" panose="02040503050406030204" pitchFamily="18" charset="0"/>
                              <a:ea typeface="Cambria Math" panose="02040503050406030204" pitchFamily="18" charset="0"/>
                            </a:rPr>
                          </m:ctrlPr>
                        </m:sSubPr>
                        <m:e>
                          <m:r>
                            <a:rPr lang="it-IT" sz="1600" b="1" i="1" smtClean="0">
                              <a:solidFill>
                                <a:schemeClr val="bg2">
                                  <a:lumMod val="25000"/>
                                </a:schemeClr>
                              </a:solidFill>
                              <a:latin typeface="Cambria Math" panose="02040503050406030204" pitchFamily="18" charset="0"/>
                              <a:ea typeface="Cambria Math" panose="02040503050406030204" pitchFamily="18" charset="0"/>
                            </a:rPr>
                            <m:t>𝜹</m:t>
                          </m:r>
                        </m:e>
                        <m:sub>
                          <m:r>
                            <a:rPr lang="it-IT" sz="1600" b="1" i="1" smtClean="0">
                              <a:solidFill>
                                <a:schemeClr val="bg2">
                                  <a:lumMod val="25000"/>
                                </a:schemeClr>
                              </a:solidFill>
                              <a:latin typeface="Cambria Math" panose="02040503050406030204" pitchFamily="18" charset="0"/>
                              <a:ea typeface="Cambria Math" panose="02040503050406030204" pitchFamily="18" charset="0"/>
                            </a:rPr>
                            <m:t>𝟐</m:t>
                          </m:r>
                        </m:sub>
                      </m:sSub>
                      <m:sSub>
                        <m:sSubPr>
                          <m:ctrlPr>
                            <a:rPr lang="it-IT" sz="1600" b="1" i="1" smtClean="0">
                              <a:solidFill>
                                <a:schemeClr val="bg2">
                                  <a:lumMod val="25000"/>
                                </a:schemeClr>
                              </a:solidFill>
                              <a:latin typeface="Cambria Math" panose="02040503050406030204" pitchFamily="18" charset="0"/>
                              <a:ea typeface="Cambria Math" panose="02040503050406030204" pitchFamily="18" charset="0"/>
                            </a:rPr>
                          </m:ctrlPr>
                        </m:sSubPr>
                        <m:e>
                          <m:r>
                            <a:rPr lang="it-IT" sz="1600" b="1" i="1" smtClean="0">
                              <a:solidFill>
                                <a:schemeClr val="bg2">
                                  <a:lumMod val="25000"/>
                                </a:schemeClr>
                              </a:solidFill>
                              <a:latin typeface="Cambria Math" panose="02040503050406030204" pitchFamily="18" charset="0"/>
                              <a:ea typeface="Cambria Math" panose="02040503050406030204" pitchFamily="18" charset="0"/>
                            </a:rPr>
                            <m:t>𝒙</m:t>
                          </m:r>
                        </m:e>
                        <m:sub>
                          <m:r>
                            <a:rPr lang="it-IT" sz="1600" b="1" i="1" smtClean="0">
                              <a:solidFill>
                                <a:schemeClr val="bg2">
                                  <a:lumMod val="25000"/>
                                </a:schemeClr>
                              </a:solidFill>
                              <a:latin typeface="Cambria Math" panose="02040503050406030204" pitchFamily="18" charset="0"/>
                              <a:ea typeface="Cambria Math" panose="02040503050406030204" pitchFamily="18" charset="0"/>
                            </a:rPr>
                            <m:t>𝟐</m:t>
                          </m:r>
                        </m:sub>
                      </m:sSub>
                      <m:r>
                        <a:rPr lang="it-IT" sz="1600" b="1" i="1" smtClean="0">
                          <a:solidFill>
                            <a:schemeClr val="bg2">
                              <a:lumMod val="25000"/>
                            </a:schemeClr>
                          </a:solidFill>
                          <a:latin typeface="Cambria Math" panose="02040503050406030204" pitchFamily="18" charset="0"/>
                          <a:ea typeface="Cambria Math" panose="02040503050406030204" pitchFamily="18" charset="0"/>
                        </a:rPr>
                        <m:t>+…+</m:t>
                      </m:r>
                      <m:sSub>
                        <m:sSubPr>
                          <m:ctrlPr>
                            <a:rPr lang="it-IT" sz="1600" b="1" i="1" smtClean="0">
                              <a:solidFill>
                                <a:schemeClr val="bg2">
                                  <a:lumMod val="25000"/>
                                </a:schemeClr>
                              </a:solidFill>
                              <a:latin typeface="Cambria Math" panose="02040503050406030204" pitchFamily="18" charset="0"/>
                              <a:ea typeface="Cambria Math" panose="02040503050406030204" pitchFamily="18" charset="0"/>
                            </a:rPr>
                          </m:ctrlPr>
                        </m:sSubPr>
                        <m:e>
                          <m:r>
                            <a:rPr lang="it-IT" sz="1600" b="1" i="1" smtClean="0">
                              <a:solidFill>
                                <a:schemeClr val="bg2">
                                  <a:lumMod val="25000"/>
                                </a:schemeClr>
                              </a:solidFill>
                              <a:latin typeface="Cambria Math" panose="02040503050406030204" pitchFamily="18" charset="0"/>
                              <a:ea typeface="Cambria Math" panose="02040503050406030204" pitchFamily="18" charset="0"/>
                            </a:rPr>
                            <m:t>𝜹</m:t>
                          </m:r>
                        </m:e>
                        <m:sub>
                          <m:r>
                            <a:rPr lang="it-IT" sz="1600" b="1" i="1" smtClean="0">
                              <a:solidFill>
                                <a:schemeClr val="bg2">
                                  <a:lumMod val="25000"/>
                                </a:schemeClr>
                              </a:solidFill>
                              <a:latin typeface="Cambria Math" panose="02040503050406030204" pitchFamily="18" charset="0"/>
                              <a:ea typeface="Cambria Math" panose="02040503050406030204" pitchFamily="18" charset="0"/>
                            </a:rPr>
                            <m:t>𝒌</m:t>
                          </m:r>
                        </m:sub>
                      </m:sSub>
                      <m:sSub>
                        <m:sSubPr>
                          <m:ctrlPr>
                            <a:rPr lang="it-IT" sz="1600" b="1" i="1" smtClean="0">
                              <a:solidFill>
                                <a:schemeClr val="bg2">
                                  <a:lumMod val="25000"/>
                                </a:schemeClr>
                              </a:solidFill>
                              <a:latin typeface="Cambria Math" panose="02040503050406030204" pitchFamily="18" charset="0"/>
                              <a:ea typeface="Cambria Math" panose="02040503050406030204" pitchFamily="18" charset="0"/>
                            </a:rPr>
                          </m:ctrlPr>
                        </m:sSubPr>
                        <m:e>
                          <m:r>
                            <a:rPr lang="it-IT" sz="1600" b="1" i="1" smtClean="0">
                              <a:solidFill>
                                <a:schemeClr val="bg2">
                                  <a:lumMod val="25000"/>
                                </a:schemeClr>
                              </a:solidFill>
                              <a:latin typeface="Cambria Math" panose="02040503050406030204" pitchFamily="18" charset="0"/>
                              <a:ea typeface="Cambria Math" panose="02040503050406030204" pitchFamily="18" charset="0"/>
                            </a:rPr>
                            <m:t>𝒙</m:t>
                          </m:r>
                        </m:e>
                        <m:sub>
                          <m:r>
                            <a:rPr lang="it-IT" sz="1600" b="1" i="1" smtClean="0">
                              <a:solidFill>
                                <a:schemeClr val="bg2">
                                  <a:lumMod val="25000"/>
                                </a:schemeClr>
                              </a:solidFill>
                              <a:latin typeface="Cambria Math" panose="02040503050406030204" pitchFamily="18" charset="0"/>
                              <a:ea typeface="Cambria Math" panose="02040503050406030204" pitchFamily="18" charset="0"/>
                            </a:rPr>
                            <m:t>𝒌</m:t>
                          </m:r>
                        </m:sub>
                      </m:sSub>
                      <m:r>
                        <a:rPr lang="it-IT" sz="1600" b="1" i="1" smtClean="0">
                          <a:solidFill>
                            <a:schemeClr val="bg2">
                              <a:lumMod val="25000"/>
                            </a:schemeClr>
                          </a:solidFill>
                          <a:latin typeface="Cambria Math" panose="02040503050406030204" pitchFamily="18" charset="0"/>
                          <a:ea typeface="Cambria Math" panose="02040503050406030204" pitchFamily="18" charset="0"/>
                        </a:rPr>
                        <m:t>+</m:t>
                      </m:r>
                      <m:r>
                        <a:rPr lang="it-IT" sz="1600" b="1" i="1" smtClean="0">
                          <a:solidFill>
                            <a:schemeClr val="bg2">
                              <a:lumMod val="25000"/>
                            </a:schemeClr>
                          </a:solidFill>
                          <a:latin typeface="Cambria Math" panose="02040503050406030204" pitchFamily="18" charset="0"/>
                          <a:ea typeface="Cambria Math" panose="02040503050406030204" pitchFamily="18" charset="0"/>
                        </a:rPr>
                        <m:t>𝒆𝒓𝒓𝒐𝒓</m:t>
                      </m:r>
                    </m:oMath>
                  </m:oMathPara>
                </a14:m>
                <a:endParaRPr lang="en-US" sz="1600" dirty="0">
                  <a:solidFill>
                    <a:schemeClr val="bg2">
                      <a:lumMod val="25000"/>
                    </a:schemeClr>
                  </a:solidFill>
                  <a:latin typeface="Cambria Math" panose="02040503050406030204" pitchFamily="18" charset="0"/>
                  <a:ea typeface="Cambria Math" panose="02040503050406030204" pitchFamily="18" charset="0"/>
                </a:endParaRPr>
              </a:p>
              <a:p>
                <a:endParaRPr lang="en-US" sz="1600" dirty="0">
                  <a:solidFill>
                    <a:schemeClr val="bg2">
                      <a:lumMod val="25000"/>
                    </a:schemeClr>
                  </a:solidFill>
                  <a:latin typeface="Cambria Math" panose="02040503050406030204" pitchFamily="18" charset="0"/>
                  <a:ea typeface="Cambria Math" panose="02040503050406030204" pitchFamily="18" charset="0"/>
                </a:endParaRPr>
              </a:p>
              <a:p>
                <a:pPr/>
                <a:r>
                  <a:rPr lang="en-US" sz="1600" dirty="0">
                    <a:solidFill>
                      <a:schemeClr val="bg2">
                        <a:lumMod val="25000"/>
                      </a:schemeClr>
                    </a:solidFill>
                    <a:latin typeface="Cambria Math" panose="02040503050406030204" pitchFamily="18" charset="0"/>
                    <a:ea typeface="Cambria Math" panose="02040503050406030204" pitchFamily="18" charset="0"/>
                  </a:rPr>
                  <a:t>2.     From this regression the fitted values </a:t>
                </a:r>
                <a14:m>
                  <m:oMath xmlns:m="http://schemas.openxmlformats.org/officeDocument/2006/math">
                    <m:sSub>
                      <m:sSubPr>
                        <m:ctrlPr>
                          <a:rPr lang="it-IT" sz="1600" b="1" i="1" dirty="0" smtClean="0">
                            <a:solidFill>
                              <a:schemeClr val="bg2">
                                <a:lumMod val="25000"/>
                              </a:schemeClr>
                            </a:solidFill>
                            <a:latin typeface="Cambria Math" panose="02040503050406030204" pitchFamily="18" charset="0"/>
                            <a:ea typeface="Cambria Math" panose="02040503050406030204" pitchFamily="18" charset="0"/>
                          </a:rPr>
                        </m:ctrlPr>
                      </m:sSubPr>
                      <m:e>
                        <m:acc>
                          <m:accPr>
                            <m:chr m:val="̂"/>
                            <m:ctrlPr>
                              <a:rPr lang="it-IT" sz="1600" b="1" i="1" dirty="0" smtClean="0">
                                <a:solidFill>
                                  <a:schemeClr val="bg2">
                                    <a:lumMod val="25000"/>
                                  </a:schemeClr>
                                </a:solidFill>
                                <a:latin typeface="Cambria Math" panose="02040503050406030204" pitchFamily="18" charset="0"/>
                                <a:ea typeface="Cambria Math" panose="02040503050406030204" pitchFamily="18" charset="0"/>
                              </a:rPr>
                            </m:ctrlPr>
                          </m:accPr>
                          <m:e>
                            <m:r>
                              <a:rPr lang="it-IT" sz="1600" b="1" i="1" dirty="0" smtClean="0">
                                <a:solidFill>
                                  <a:schemeClr val="bg2">
                                    <a:lumMod val="25000"/>
                                  </a:schemeClr>
                                </a:solidFill>
                                <a:latin typeface="Cambria Math" panose="02040503050406030204" pitchFamily="18" charset="0"/>
                                <a:ea typeface="Cambria Math" panose="02040503050406030204" pitchFamily="18" charset="0"/>
                              </a:rPr>
                              <m:t>𝒈</m:t>
                            </m:r>
                          </m:e>
                        </m:acc>
                      </m:e>
                      <m:sub>
                        <m:r>
                          <a:rPr lang="it-IT" sz="1600" b="1" i="1" dirty="0" smtClean="0">
                            <a:solidFill>
                              <a:schemeClr val="bg2">
                                <a:lumMod val="25000"/>
                              </a:schemeClr>
                            </a:solidFill>
                            <a:latin typeface="Cambria Math" panose="02040503050406030204" pitchFamily="18" charset="0"/>
                            <a:ea typeface="Cambria Math" panose="02040503050406030204" pitchFamily="18" charset="0"/>
                          </a:rPr>
                          <m:t>𝒊</m:t>
                        </m:r>
                      </m:sub>
                    </m:sSub>
                    <m:r>
                      <a:rPr lang="it-IT" sz="1600" b="1" i="1" dirty="0" smtClean="0">
                        <a:solidFill>
                          <a:schemeClr val="bg2">
                            <a:lumMod val="25000"/>
                          </a:schemeClr>
                        </a:solidFill>
                        <a:latin typeface="Cambria Math" panose="02040503050406030204" pitchFamily="18" charset="0"/>
                        <a:ea typeface="Cambria Math" panose="02040503050406030204" pitchFamily="18" charset="0"/>
                      </a:rPr>
                      <m:t> </m:t>
                    </m:r>
                  </m:oMath>
                </a14:m>
                <a:r>
                  <a:rPr lang="en-US" sz="1600" dirty="0">
                    <a:solidFill>
                      <a:schemeClr val="bg2">
                        <a:lumMod val="25000"/>
                      </a:schemeClr>
                    </a:solidFill>
                    <a:latin typeface="Cambria Math" panose="02040503050406030204" pitchFamily="18" charset="0"/>
                    <a:ea typeface="Cambria Math" panose="02040503050406030204" pitchFamily="18" charset="0"/>
                  </a:rPr>
                  <a:t>are used for the estimates  </a:t>
                </a:r>
                <a14:m>
                  <m:oMath xmlns:m="http://schemas.openxmlformats.org/officeDocument/2006/math">
                    <m:sSub>
                      <m:sSubPr>
                        <m:ctrlPr>
                          <a:rPr lang="it-IT" sz="1600" b="1" i="1" dirty="0" smtClean="0">
                            <a:solidFill>
                              <a:schemeClr val="bg2">
                                <a:lumMod val="25000"/>
                              </a:schemeClr>
                            </a:solidFill>
                            <a:latin typeface="Cambria Math" panose="02040503050406030204" pitchFamily="18" charset="0"/>
                            <a:ea typeface="Cambria Math" panose="02040503050406030204" pitchFamily="18" charset="0"/>
                          </a:rPr>
                        </m:ctrlPr>
                      </m:sSubPr>
                      <m:e>
                        <m:acc>
                          <m:accPr>
                            <m:chr m:val="̂"/>
                            <m:ctrlPr>
                              <a:rPr lang="it-IT" sz="1600" b="1" i="1" smtClean="0">
                                <a:solidFill>
                                  <a:schemeClr val="bg2">
                                    <a:lumMod val="25000"/>
                                  </a:schemeClr>
                                </a:solidFill>
                                <a:latin typeface="Cambria Math" panose="02040503050406030204" pitchFamily="18" charset="0"/>
                                <a:ea typeface="Cambria Math" panose="02040503050406030204" pitchFamily="18" charset="0"/>
                              </a:rPr>
                            </m:ctrlPr>
                          </m:accPr>
                          <m:e>
                            <m:r>
                              <a:rPr lang="en-US" sz="1600" b="1" i="1" smtClean="0">
                                <a:solidFill>
                                  <a:schemeClr val="bg2">
                                    <a:lumMod val="25000"/>
                                  </a:schemeClr>
                                </a:solidFill>
                                <a:latin typeface="Cambria Math" panose="02040503050406030204" pitchFamily="18" charset="0"/>
                                <a:ea typeface="Cambria Math" panose="02040503050406030204" pitchFamily="18" charset="0"/>
                              </a:rPr>
                              <m:t>𝒉</m:t>
                            </m:r>
                          </m:e>
                        </m:acc>
                      </m:e>
                      <m:sub>
                        <m:r>
                          <a:rPr lang="it-IT" sz="1600" b="1" i="1" dirty="0" smtClean="0">
                            <a:solidFill>
                              <a:schemeClr val="bg2">
                                <a:lumMod val="25000"/>
                              </a:schemeClr>
                            </a:solidFill>
                            <a:latin typeface="Cambria Math" panose="02040503050406030204" pitchFamily="18" charset="0"/>
                            <a:ea typeface="Cambria Math" panose="02040503050406030204" pitchFamily="18" charset="0"/>
                          </a:rPr>
                          <m:t>𝒊</m:t>
                        </m:r>
                      </m:sub>
                    </m:sSub>
                  </m:oMath>
                </a14:m>
                <a:br>
                  <a:rPr lang="en-US" sz="1600" dirty="0">
                    <a:solidFill>
                      <a:schemeClr val="bg2">
                        <a:lumMod val="25000"/>
                      </a:schemeClr>
                    </a:solidFill>
                    <a:latin typeface="Cambria Math" panose="02040503050406030204" pitchFamily="18" charset="0"/>
                    <a:ea typeface="Cambria Math" panose="02040503050406030204" pitchFamily="18" charset="0"/>
                  </a:rPr>
                </a:br>
                <a:br>
                  <a:rPr lang="en-US" sz="1600" dirty="0">
                    <a:solidFill>
                      <a:schemeClr val="bg2">
                        <a:lumMod val="25000"/>
                      </a:schemeClr>
                    </a:solidFill>
                    <a:latin typeface="Cambria Math" panose="02040503050406030204" pitchFamily="18" charset="0"/>
                    <a:ea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it-IT" sz="1600" b="1" i="1" dirty="0" smtClean="0">
                              <a:solidFill>
                                <a:schemeClr val="bg2">
                                  <a:lumMod val="25000"/>
                                </a:schemeClr>
                              </a:solidFill>
                              <a:latin typeface="Cambria Math" panose="02040503050406030204" pitchFamily="18" charset="0"/>
                              <a:ea typeface="Cambria Math" panose="02040503050406030204" pitchFamily="18" charset="0"/>
                            </a:rPr>
                          </m:ctrlPr>
                        </m:sSubPr>
                        <m:e>
                          <m:acc>
                            <m:accPr>
                              <m:chr m:val="̂"/>
                              <m:ctrlPr>
                                <a:rPr lang="it-IT" sz="1600" b="1" i="1" smtClean="0">
                                  <a:solidFill>
                                    <a:schemeClr val="bg2">
                                      <a:lumMod val="25000"/>
                                    </a:schemeClr>
                                  </a:solidFill>
                                  <a:latin typeface="Cambria Math" panose="02040503050406030204" pitchFamily="18" charset="0"/>
                                  <a:ea typeface="Cambria Math" panose="02040503050406030204" pitchFamily="18" charset="0"/>
                                </a:rPr>
                              </m:ctrlPr>
                            </m:accPr>
                            <m:e>
                              <m:r>
                                <a:rPr lang="it-IT" sz="1600" b="1" i="1" smtClean="0">
                                  <a:solidFill>
                                    <a:schemeClr val="bg2">
                                      <a:lumMod val="25000"/>
                                    </a:schemeClr>
                                  </a:solidFill>
                                  <a:latin typeface="Cambria Math" panose="02040503050406030204" pitchFamily="18" charset="0"/>
                                  <a:ea typeface="Cambria Math" panose="02040503050406030204" pitchFamily="18" charset="0"/>
                                </a:rPr>
                                <m:t>𝒉</m:t>
                              </m:r>
                            </m:e>
                          </m:acc>
                        </m:e>
                        <m:sub>
                          <m:r>
                            <a:rPr lang="it-IT" sz="1600" b="1" i="1" dirty="0" smtClean="0">
                              <a:solidFill>
                                <a:schemeClr val="bg2">
                                  <a:lumMod val="25000"/>
                                </a:schemeClr>
                              </a:solidFill>
                              <a:latin typeface="Cambria Math" panose="02040503050406030204" pitchFamily="18" charset="0"/>
                              <a:ea typeface="Cambria Math" panose="02040503050406030204" pitchFamily="18" charset="0"/>
                            </a:rPr>
                            <m:t>𝒊</m:t>
                          </m:r>
                        </m:sub>
                      </m:sSub>
                      <m:r>
                        <a:rPr lang="it-IT" sz="1600" b="1" i="1" dirty="0" smtClean="0">
                          <a:solidFill>
                            <a:schemeClr val="bg2">
                              <a:lumMod val="25000"/>
                            </a:schemeClr>
                          </a:solidFill>
                          <a:latin typeface="Cambria Math" panose="02040503050406030204" pitchFamily="18" charset="0"/>
                          <a:ea typeface="Cambria Math" panose="02040503050406030204" pitchFamily="18" charset="0"/>
                        </a:rPr>
                        <m:t>=</m:t>
                      </m:r>
                      <m:func>
                        <m:funcPr>
                          <m:ctrlPr>
                            <a:rPr lang="it-IT" sz="1600" b="1" i="1" dirty="0" smtClean="0">
                              <a:solidFill>
                                <a:schemeClr val="bg2">
                                  <a:lumMod val="25000"/>
                                </a:schemeClr>
                              </a:solidFill>
                              <a:latin typeface="Cambria Math" panose="02040503050406030204" pitchFamily="18" charset="0"/>
                              <a:ea typeface="Cambria Math" panose="02040503050406030204" pitchFamily="18" charset="0"/>
                            </a:rPr>
                          </m:ctrlPr>
                        </m:funcPr>
                        <m:fName>
                          <m:r>
                            <a:rPr lang="it-IT" sz="1600" b="1" i="0" dirty="0" smtClean="0">
                              <a:solidFill>
                                <a:schemeClr val="bg2">
                                  <a:lumMod val="25000"/>
                                </a:schemeClr>
                              </a:solidFill>
                              <a:latin typeface="Cambria Math" panose="02040503050406030204" pitchFamily="18" charset="0"/>
                              <a:ea typeface="Cambria Math" panose="02040503050406030204" pitchFamily="18" charset="0"/>
                            </a:rPr>
                            <m:t>𝐞𝐱𝐩</m:t>
                          </m:r>
                        </m:fName>
                        <m:e>
                          <m:d>
                            <m:dPr>
                              <m:ctrlPr>
                                <a:rPr lang="it-IT" sz="1600" b="1" i="1" dirty="0" smtClean="0">
                                  <a:solidFill>
                                    <a:schemeClr val="bg2">
                                      <a:lumMod val="25000"/>
                                    </a:schemeClr>
                                  </a:solidFill>
                                  <a:latin typeface="Cambria Math" panose="02040503050406030204" pitchFamily="18" charset="0"/>
                                  <a:ea typeface="Cambria Math" panose="02040503050406030204" pitchFamily="18" charset="0"/>
                                </a:rPr>
                              </m:ctrlPr>
                            </m:dPr>
                            <m:e>
                              <m:sSub>
                                <m:sSubPr>
                                  <m:ctrlPr>
                                    <a:rPr lang="it-IT" sz="1600" b="1" i="1" dirty="0" smtClean="0">
                                      <a:solidFill>
                                        <a:schemeClr val="bg2">
                                          <a:lumMod val="25000"/>
                                        </a:schemeClr>
                                      </a:solidFill>
                                      <a:latin typeface="Cambria Math" panose="02040503050406030204" pitchFamily="18" charset="0"/>
                                      <a:ea typeface="Cambria Math" panose="02040503050406030204" pitchFamily="18" charset="0"/>
                                    </a:rPr>
                                  </m:ctrlPr>
                                </m:sSubPr>
                                <m:e>
                                  <m:acc>
                                    <m:accPr>
                                      <m:chr m:val="̂"/>
                                      <m:ctrlPr>
                                        <a:rPr lang="it-IT" sz="1600" b="1" i="1" dirty="0" smtClean="0">
                                          <a:solidFill>
                                            <a:schemeClr val="bg2">
                                              <a:lumMod val="25000"/>
                                            </a:schemeClr>
                                          </a:solidFill>
                                          <a:latin typeface="Cambria Math" panose="02040503050406030204" pitchFamily="18" charset="0"/>
                                          <a:ea typeface="Cambria Math" panose="02040503050406030204" pitchFamily="18" charset="0"/>
                                        </a:rPr>
                                      </m:ctrlPr>
                                    </m:accPr>
                                    <m:e>
                                      <m:r>
                                        <a:rPr lang="it-IT" sz="1600" b="1" i="1" dirty="0" smtClean="0">
                                          <a:solidFill>
                                            <a:schemeClr val="bg2">
                                              <a:lumMod val="25000"/>
                                            </a:schemeClr>
                                          </a:solidFill>
                                          <a:latin typeface="Cambria Math" panose="02040503050406030204" pitchFamily="18" charset="0"/>
                                          <a:ea typeface="Cambria Math" panose="02040503050406030204" pitchFamily="18" charset="0"/>
                                        </a:rPr>
                                        <m:t>𝒈</m:t>
                                      </m:r>
                                    </m:e>
                                  </m:acc>
                                </m:e>
                                <m:sub>
                                  <m:r>
                                    <a:rPr lang="it-IT" sz="1600" b="1" i="1" dirty="0" smtClean="0">
                                      <a:solidFill>
                                        <a:schemeClr val="bg2">
                                          <a:lumMod val="25000"/>
                                        </a:schemeClr>
                                      </a:solidFill>
                                      <a:latin typeface="Cambria Math" panose="02040503050406030204" pitchFamily="18" charset="0"/>
                                      <a:ea typeface="Cambria Math" panose="02040503050406030204" pitchFamily="18" charset="0"/>
                                    </a:rPr>
                                    <m:t>𝒊</m:t>
                                  </m:r>
                                </m:sub>
                              </m:sSub>
                            </m:e>
                          </m:d>
                        </m:e>
                      </m:func>
                    </m:oMath>
                  </m:oMathPara>
                </a14:m>
                <a:endParaRPr lang="en-US" sz="1600" dirty="0">
                  <a:solidFill>
                    <a:schemeClr val="bg2">
                      <a:lumMod val="25000"/>
                    </a:schemeClr>
                  </a:solidFill>
                  <a:latin typeface="Cambria Math" panose="02040503050406030204" pitchFamily="18" charset="0"/>
                  <a:ea typeface="Cambria Math" panose="02040503050406030204" pitchFamily="18" charset="0"/>
                </a:endParaRPr>
              </a:p>
            </p:txBody>
          </p:sp>
        </mc:Choice>
        <mc:Fallback xmlns="">
          <p:sp>
            <p:nvSpPr>
              <p:cNvPr id="3" name="TextBox 2">
                <a:extLst>
                  <a:ext uri="{FF2B5EF4-FFF2-40B4-BE49-F238E27FC236}">
                    <a16:creationId xmlns:a16="http://schemas.microsoft.com/office/drawing/2014/main" id="{9A63FD61-2D3D-8B9B-3962-BA3075B972BB}"/>
                  </a:ext>
                </a:extLst>
              </p:cNvPr>
              <p:cNvSpPr txBox="1">
                <a:spLocks noRot="1" noChangeAspect="1" noMove="1" noResize="1" noEditPoints="1" noAdjustHandles="1" noChangeArrowheads="1" noChangeShapeType="1" noTextEdit="1"/>
              </p:cNvSpPr>
              <p:nvPr/>
            </p:nvSpPr>
            <p:spPr>
              <a:xfrm>
                <a:off x="466531" y="1775617"/>
                <a:ext cx="11580651" cy="3841629"/>
              </a:xfrm>
              <a:prstGeom prst="rect">
                <a:avLst/>
              </a:prstGeom>
              <a:blipFill>
                <a:blip r:embed="rId2"/>
                <a:stretch>
                  <a:fillRect l="-316" t="-635" b="-159"/>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E7D9775B-FDE1-5460-D296-60CD86FC8F97}"/>
              </a:ext>
            </a:extLst>
          </p:cNvPr>
          <p:cNvCxnSpPr>
            <a:cxnSpLocks/>
          </p:cNvCxnSpPr>
          <p:nvPr/>
        </p:nvCxnSpPr>
        <p:spPr>
          <a:xfrm>
            <a:off x="466531" y="6513169"/>
            <a:ext cx="11243387" cy="25672"/>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Picture 4" descr="A blue and black logo&#10;&#10;Description automatically generated">
            <a:extLst>
              <a:ext uri="{FF2B5EF4-FFF2-40B4-BE49-F238E27FC236}">
                <a16:creationId xmlns:a16="http://schemas.microsoft.com/office/drawing/2014/main" id="{2CD4EC60-D588-369D-BCD7-3C3CA1F200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7565" y="6070047"/>
            <a:ext cx="546413" cy="546413"/>
          </a:xfrm>
          <a:prstGeom prst="rect">
            <a:avLst/>
          </a:prstGeom>
        </p:spPr>
      </p:pic>
      <p:pic>
        <p:nvPicPr>
          <p:cNvPr id="9" name="Picture 8" descr="A black background with white text&#10;&#10;Description automatically generated">
            <a:extLst>
              <a:ext uri="{FF2B5EF4-FFF2-40B4-BE49-F238E27FC236}">
                <a16:creationId xmlns:a16="http://schemas.microsoft.com/office/drawing/2014/main" id="{BBB8C044-8E8B-5BFC-1F82-5EC9D62E3E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18382" y="119936"/>
            <a:ext cx="1828800" cy="759759"/>
          </a:xfrm>
          <a:prstGeom prst="rect">
            <a:avLst/>
          </a:prstGeom>
        </p:spPr>
      </p:pic>
    </p:spTree>
    <p:extLst>
      <p:ext uri="{BB962C8B-B14F-4D97-AF65-F5344CB8AC3E}">
        <p14:creationId xmlns:p14="http://schemas.microsoft.com/office/powerpoint/2010/main" val="11157388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ack background with white text&#10;&#10;Description automatically generated">
            <a:extLst>
              <a:ext uri="{FF2B5EF4-FFF2-40B4-BE49-F238E27FC236}">
                <a16:creationId xmlns:a16="http://schemas.microsoft.com/office/drawing/2014/main" id="{4796A731-DF95-CBCD-4C2C-F7D7F99658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8382" y="119936"/>
            <a:ext cx="1828800" cy="759759"/>
          </a:xfrm>
          <a:prstGeom prst="rect">
            <a:avLst/>
          </a:prstGeom>
        </p:spPr>
      </p:pic>
      <p:cxnSp>
        <p:nvCxnSpPr>
          <p:cNvPr id="3" name="Straight Connector 2">
            <a:extLst>
              <a:ext uri="{FF2B5EF4-FFF2-40B4-BE49-F238E27FC236}">
                <a16:creationId xmlns:a16="http://schemas.microsoft.com/office/drawing/2014/main" id="{BCABCED5-8C49-AE00-007A-9BEE0A8FDA9A}"/>
              </a:ext>
            </a:extLst>
          </p:cNvPr>
          <p:cNvCxnSpPr>
            <a:cxnSpLocks/>
          </p:cNvCxnSpPr>
          <p:nvPr/>
        </p:nvCxnSpPr>
        <p:spPr>
          <a:xfrm>
            <a:off x="466531" y="6513169"/>
            <a:ext cx="11243387" cy="25672"/>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3" descr="A blue and black logo&#10;&#10;Description automatically generated">
            <a:extLst>
              <a:ext uri="{FF2B5EF4-FFF2-40B4-BE49-F238E27FC236}">
                <a16:creationId xmlns:a16="http://schemas.microsoft.com/office/drawing/2014/main" id="{E0DC9116-CCC6-FCE7-1A10-D4393AF9A0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7565" y="6070047"/>
            <a:ext cx="546413" cy="546413"/>
          </a:xfrm>
          <a:prstGeom prst="rect">
            <a:avLst/>
          </a:prstGeom>
        </p:spPr>
      </p:pic>
      <p:sp>
        <p:nvSpPr>
          <p:cNvPr id="5" name="TextBox 4">
            <a:extLst>
              <a:ext uri="{FF2B5EF4-FFF2-40B4-BE49-F238E27FC236}">
                <a16:creationId xmlns:a16="http://schemas.microsoft.com/office/drawing/2014/main" id="{E6263A21-6C60-69FB-2EF8-4B7C99D03914}"/>
              </a:ext>
            </a:extLst>
          </p:cNvPr>
          <p:cNvSpPr txBox="1"/>
          <p:nvPr/>
        </p:nvSpPr>
        <p:spPr>
          <a:xfrm>
            <a:off x="413272" y="237574"/>
            <a:ext cx="8254866" cy="984885"/>
          </a:xfrm>
          <a:prstGeom prst="rect">
            <a:avLst/>
          </a:prstGeom>
          <a:noFill/>
        </p:spPr>
        <p:txBody>
          <a:bodyPr wrap="square" rtlCol="0">
            <a:spAutoFit/>
          </a:bodyPr>
          <a:lstStyle/>
          <a:p>
            <a:r>
              <a:rPr lang="en-US" sz="4000" b="1" dirty="0">
                <a:solidFill>
                  <a:schemeClr val="accent1">
                    <a:lumMod val="75000"/>
                  </a:schemeClr>
                </a:solidFill>
                <a:latin typeface="Cambria Math" panose="02040503050406030204" pitchFamily="18" charset="0"/>
                <a:ea typeface="Cambria Math" panose="02040503050406030204" pitchFamily="18" charset="0"/>
              </a:rPr>
              <a:t>Heteroskedasticity </a:t>
            </a:r>
          </a:p>
          <a:p>
            <a:r>
              <a:rPr lang="en-US" b="1" i="1" dirty="0">
                <a:solidFill>
                  <a:schemeClr val="accent1">
                    <a:lumMod val="75000"/>
                  </a:schemeClr>
                </a:solidFill>
                <a:latin typeface="Cambria Math" panose="02040503050406030204" pitchFamily="18" charset="0"/>
                <a:ea typeface="Cambria Math" panose="02040503050406030204" pitchFamily="18" charset="0"/>
              </a:rPr>
              <a:t>Heteroskedastic robust OLS regression</a:t>
            </a:r>
          </a:p>
        </p:txBody>
      </p:sp>
      <p:sp>
        <p:nvSpPr>
          <p:cNvPr id="6" name="TextBox 5">
            <a:extLst>
              <a:ext uri="{FF2B5EF4-FFF2-40B4-BE49-F238E27FC236}">
                <a16:creationId xmlns:a16="http://schemas.microsoft.com/office/drawing/2014/main" id="{83AFAC0E-66AC-3C48-43CA-5AE12DC78873}"/>
              </a:ext>
            </a:extLst>
          </p:cNvPr>
          <p:cNvSpPr txBox="1"/>
          <p:nvPr/>
        </p:nvSpPr>
        <p:spPr>
          <a:xfrm>
            <a:off x="486993" y="1462779"/>
            <a:ext cx="11018961" cy="338554"/>
          </a:xfrm>
          <a:prstGeom prst="rect">
            <a:avLst/>
          </a:prstGeom>
          <a:noFill/>
        </p:spPr>
        <p:txBody>
          <a:bodyPr wrap="square" rtlCol="0">
            <a:spAutoFit/>
          </a:bodyPr>
          <a:lstStyle/>
          <a:p>
            <a:r>
              <a:rPr lang="en-US" sz="1600" dirty="0">
                <a:solidFill>
                  <a:schemeClr val="bg2">
                    <a:lumMod val="25000"/>
                  </a:schemeClr>
                </a:solidFill>
                <a:latin typeface="Cambria Math" panose="02040503050406030204" pitchFamily="18" charset="0"/>
                <a:ea typeface="Cambria Math" panose="02040503050406030204" pitchFamily="18" charset="0"/>
              </a:rPr>
              <a:t>We thus correct the homoskedasticity defining the model variance for different combinations of independent variables</a:t>
            </a:r>
          </a:p>
        </p:txBody>
      </p:sp>
      <p:sp>
        <p:nvSpPr>
          <p:cNvPr id="23" name="Rectangle: Rounded Corners 22">
            <a:extLst>
              <a:ext uri="{FF2B5EF4-FFF2-40B4-BE49-F238E27FC236}">
                <a16:creationId xmlns:a16="http://schemas.microsoft.com/office/drawing/2014/main" id="{3A79BD78-64FA-CC42-429B-66F9F763F45D}"/>
              </a:ext>
            </a:extLst>
          </p:cNvPr>
          <p:cNvSpPr/>
          <p:nvPr/>
        </p:nvSpPr>
        <p:spPr>
          <a:xfrm>
            <a:off x="836646" y="5669898"/>
            <a:ext cx="4382338" cy="570299"/>
          </a:xfrm>
          <a:prstGeom prst="round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BFCB04C-0BEF-B15A-53BA-303E7E03700D}"/>
              </a:ext>
            </a:extLst>
          </p:cNvPr>
          <p:cNvSpPr txBox="1"/>
          <p:nvPr/>
        </p:nvSpPr>
        <p:spPr>
          <a:xfrm>
            <a:off x="845970" y="5669898"/>
            <a:ext cx="4373014" cy="523220"/>
          </a:xfrm>
          <a:prstGeom prst="rect">
            <a:avLst/>
          </a:prstGeom>
          <a:noFill/>
        </p:spPr>
        <p:txBody>
          <a:bodyPr wrap="square" rtlCol="0">
            <a:spAutoFit/>
          </a:bodyPr>
          <a:lstStyle/>
          <a:p>
            <a:r>
              <a:rPr lang="en-US" sz="1400" dirty="0">
                <a:solidFill>
                  <a:schemeClr val="bg2">
                    <a:lumMod val="25000"/>
                  </a:schemeClr>
                </a:solidFill>
                <a:latin typeface="Cambria Math" panose="02040503050406030204" pitchFamily="18" charset="0"/>
                <a:ea typeface="Cambria Math" panose="02040503050406030204" pitchFamily="18" charset="0"/>
              </a:rPr>
              <a:t>The female income variable seems to be relevant for modeling the variance</a:t>
            </a:r>
          </a:p>
        </p:txBody>
      </p:sp>
      <p:pic>
        <p:nvPicPr>
          <p:cNvPr id="27" name="Picture 26" descr="A screenshot of a computer&#10;&#10;Description automatically generated">
            <a:extLst>
              <a:ext uri="{FF2B5EF4-FFF2-40B4-BE49-F238E27FC236}">
                <a16:creationId xmlns:a16="http://schemas.microsoft.com/office/drawing/2014/main" id="{93552730-B80C-420E-87FA-2659FDA4E2FD}"/>
              </a:ext>
            </a:extLst>
          </p:cNvPr>
          <p:cNvPicPr>
            <a:picLocks noChangeAspect="1"/>
          </p:cNvPicPr>
          <p:nvPr/>
        </p:nvPicPr>
        <p:blipFill rotWithShape="1">
          <a:blip r:embed="rId4">
            <a:extLst>
              <a:ext uri="{28A0092B-C50C-407E-A947-70E740481C1C}">
                <a14:useLocalDpi xmlns:a14="http://schemas.microsoft.com/office/drawing/2010/main" val="0"/>
              </a:ext>
            </a:extLst>
          </a:blip>
          <a:srcRect t="22145"/>
          <a:stretch/>
        </p:blipFill>
        <p:spPr>
          <a:xfrm>
            <a:off x="890928" y="2014385"/>
            <a:ext cx="4328056" cy="3326953"/>
          </a:xfrm>
          <a:prstGeom prst="rect">
            <a:avLst/>
          </a:prstGeom>
        </p:spPr>
      </p:pic>
      <p:cxnSp>
        <p:nvCxnSpPr>
          <p:cNvPr id="29" name="Straight Arrow Connector 28">
            <a:extLst>
              <a:ext uri="{FF2B5EF4-FFF2-40B4-BE49-F238E27FC236}">
                <a16:creationId xmlns:a16="http://schemas.microsoft.com/office/drawing/2014/main" id="{5F84C499-EC07-6B53-9E87-FB609BF1E557}"/>
              </a:ext>
            </a:extLst>
          </p:cNvPr>
          <p:cNvCxnSpPr>
            <a:cxnSpLocks/>
          </p:cNvCxnSpPr>
          <p:nvPr/>
        </p:nvCxnSpPr>
        <p:spPr>
          <a:xfrm flipV="1">
            <a:off x="3620278" y="5063530"/>
            <a:ext cx="0" cy="606368"/>
          </a:xfrm>
          <a:prstGeom prst="straightConnector1">
            <a:avLst/>
          </a:prstGeom>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2553E9F5-530A-5E65-7BDE-63B33FADD29A}"/>
              </a:ext>
            </a:extLst>
          </p:cNvPr>
          <p:cNvSpPr/>
          <p:nvPr/>
        </p:nvSpPr>
        <p:spPr>
          <a:xfrm>
            <a:off x="873967" y="4543617"/>
            <a:ext cx="3170435" cy="385790"/>
          </a:xfrm>
          <a:prstGeom prst="round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E8E3CBC9-432C-B9B4-F18D-3724720A7E56}"/>
              </a:ext>
            </a:extLst>
          </p:cNvPr>
          <p:cNvSpPr/>
          <p:nvPr/>
        </p:nvSpPr>
        <p:spPr>
          <a:xfrm>
            <a:off x="3621418" y="3574893"/>
            <a:ext cx="422984" cy="127254"/>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A screenshot of a computer&#10;&#10;Description automatically generated">
            <a:extLst>
              <a:ext uri="{FF2B5EF4-FFF2-40B4-BE49-F238E27FC236}">
                <a16:creationId xmlns:a16="http://schemas.microsoft.com/office/drawing/2014/main" id="{38FF8357-DB4F-9041-A0F7-4A77CBCB45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2760" y="2014385"/>
            <a:ext cx="4764095" cy="3334266"/>
          </a:xfrm>
          <a:prstGeom prst="rect">
            <a:avLst/>
          </a:prstGeom>
        </p:spPr>
      </p:pic>
      <p:cxnSp>
        <p:nvCxnSpPr>
          <p:cNvPr id="36" name="Straight Arrow Connector 35">
            <a:extLst>
              <a:ext uri="{FF2B5EF4-FFF2-40B4-BE49-F238E27FC236}">
                <a16:creationId xmlns:a16="http://schemas.microsoft.com/office/drawing/2014/main" id="{EB53AC2F-2A8E-0F80-FDF5-36572212CBEE}"/>
              </a:ext>
            </a:extLst>
          </p:cNvPr>
          <p:cNvCxnSpPr>
            <a:cxnSpLocks/>
            <a:stCxn id="27" idx="3"/>
            <a:endCxn id="35" idx="1"/>
          </p:cNvCxnSpPr>
          <p:nvPr/>
        </p:nvCxnSpPr>
        <p:spPr>
          <a:xfrm>
            <a:off x="5218984" y="3677862"/>
            <a:ext cx="793776" cy="3656"/>
          </a:xfrm>
          <a:prstGeom prst="straightConnector1">
            <a:avLst/>
          </a:prstGeom>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599810EE-3E1F-3466-5BFC-FC54D6240BD4}"/>
              </a:ext>
            </a:extLst>
          </p:cNvPr>
          <p:cNvSpPr/>
          <p:nvPr/>
        </p:nvSpPr>
        <p:spPr>
          <a:xfrm>
            <a:off x="6002690" y="5187071"/>
            <a:ext cx="4328056" cy="144935"/>
          </a:xfrm>
          <a:prstGeom prst="roundRect">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8263C577-1337-63EF-4A28-A812ED635B94}"/>
              </a:ext>
            </a:extLst>
          </p:cNvPr>
          <p:cNvSpPr/>
          <p:nvPr/>
        </p:nvSpPr>
        <p:spPr>
          <a:xfrm>
            <a:off x="5996473" y="5665614"/>
            <a:ext cx="4631089" cy="546413"/>
          </a:xfrm>
          <a:prstGeom prst="roundRect">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3535EE9B-F5A9-9686-F807-34CD714157DC}"/>
              </a:ext>
            </a:extLst>
          </p:cNvPr>
          <p:cNvCxnSpPr>
            <a:stCxn id="42" idx="0"/>
          </p:cNvCxnSpPr>
          <p:nvPr/>
        </p:nvCxnSpPr>
        <p:spPr>
          <a:xfrm flipH="1" flipV="1">
            <a:off x="8294914" y="5348651"/>
            <a:ext cx="17104" cy="31696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F5BA5F95-CB1D-D5DF-9EDD-B1C25341E7EC}"/>
              </a:ext>
            </a:extLst>
          </p:cNvPr>
          <p:cNvSpPr txBox="1"/>
          <p:nvPr/>
        </p:nvSpPr>
        <p:spPr>
          <a:xfrm>
            <a:off x="6018239" y="5673008"/>
            <a:ext cx="4540906" cy="523220"/>
          </a:xfrm>
          <a:prstGeom prst="rect">
            <a:avLst/>
          </a:prstGeom>
          <a:noFill/>
        </p:spPr>
        <p:txBody>
          <a:bodyPr wrap="square" rtlCol="0">
            <a:spAutoFit/>
          </a:bodyPr>
          <a:lstStyle/>
          <a:p>
            <a:r>
              <a:rPr lang="en-US" sz="1400" dirty="0">
                <a:solidFill>
                  <a:schemeClr val="bg2">
                    <a:lumMod val="25000"/>
                  </a:schemeClr>
                </a:solidFill>
                <a:latin typeface="Cambria Math" panose="02040503050406030204" pitchFamily="18" charset="0"/>
                <a:ea typeface="Cambria Math" panose="02040503050406030204" pitchFamily="18" charset="0"/>
              </a:rPr>
              <a:t>The </a:t>
            </a:r>
            <a:r>
              <a:rPr lang="en-US" sz="1400" b="1" dirty="0">
                <a:solidFill>
                  <a:schemeClr val="bg2">
                    <a:lumMod val="25000"/>
                  </a:schemeClr>
                </a:solidFill>
                <a:latin typeface="Cambria Math" panose="02040503050406030204" pitchFamily="18" charset="0"/>
                <a:ea typeface="Cambria Math" panose="02040503050406030204" pitchFamily="18" charset="0"/>
              </a:rPr>
              <a:t>LR test</a:t>
            </a:r>
            <a:r>
              <a:rPr lang="en-US" sz="1400" dirty="0">
                <a:solidFill>
                  <a:schemeClr val="bg2">
                    <a:lumMod val="25000"/>
                  </a:schemeClr>
                </a:solidFill>
                <a:latin typeface="Cambria Math" panose="02040503050406030204" pitchFamily="18" charset="0"/>
                <a:ea typeface="Cambria Math" panose="02040503050406030204" pitchFamily="18" charset="0"/>
              </a:rPr>
              <a:t> statistic supports model's heteroskedastic nature.</a:t>
            </a:r>
          </a:p>
        </p:txBody>
      </p:sp>
    </p:spTree>
    <p:extLst>
      <p:ext uri="{BB962C8B-B14F-4D97-AF65-F5344CB8AC3E}">
        <p14:creationId xmlns:p14="http://schemas.microsoft.com/office/powerpoint/2010/main" val="3360818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ack background with white text&#10;&#10;Description automatically generated">
            <a:extLst>
              <a:ext uri="{FF2B5EF4-FFF2-40B4-BE49-F238E27FC236}">
                <a16:creationId xmlns:a16="http://schemas.microsoft.com/office/drawing/2014/main" id="{4796A731-DF95-CBCD-4C2C-F7D7F99658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8382" y="119936"/>
            <a:ext cx="1828800" cy="759759"/>
          </a:xfrm>
          <a:prstGeom prst="rect">
            <a:avLst/>
          </a:prstGeom>
        </p:spPr>
      </p:pic>
      <p:cxnSp>
        <p:nvCxnSpPr>
          <p:cNvPr id="3" name="Straight Connector 2">
            <a:extLst>
              <a:ext uri="{FF2B5EF4-FFF2-40B4-BE49-F238E27FC236}">
                <a16:creationId xmlns:a16="http://schemas.microsoft.com/office/drawing/2014/main" id="{BCABCED5-8C49-AE00-007A-9BEE0A8FDA9A}"/>
              </a:ext>
            </a:extLst>
          </p:cNvPr>
          <p:cNvCxnSpPr>
            <a:cxnSpLocks/>
          </p:cNvCxnSpPr>
          <p:nvPr/>
        </p:nvCxnSpPr>
        <p:spPr>
          <a:xfrm>
            <a:off x="466531" y="6513169"/>
            <a:ext cx="11243387" cy="25672"/>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3" descr="A blue and black logo&#10;&#10;Description automatically generated">
            <a:extLst>
              <a:ext uri="{FF2B5EF4-FFF2-40B4-BE49-F238E27FC236}">
                <a16:creationId xmlns:a16="http://schemas.microsoft.com/office/drawing/2014/main" id="{E0DC9116-CCC6-FCE7-1A10-D4393AF9A0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7565" y="6070047"/>
            <a:ext cx="546413" cy="546413"/>
          </a:xfrm>
          <a:prstGeom prst="rect">
            <a:avLst/>
          </a:prstGeom>
        </p:spPr>
      </p:pic>
      <p:sp>
        <p:nvSpPr>
          <p:cNvPr id="5" name="TextBox 4">
            <a:extLst>
              <a:ext uri="{FF2B5EF4-FFF2-40B4-BE49-F238E27FC236}">
                <a16:creationId xmlns:a16="http://schemas.microsoft.com/office/drawing/2014/main" id="{E6263A21-6C60-69FB-2EF8-4B7C99D03914}"/>
              </a:ext>
            </a:extLst>
          </p:cNvPr>
          <p:cNvSpPr txBox="1"/>
          <p:nvPr/>
        </p:nvSpPr>
        <p:spPr>
          <a:xfrm>
            <a:off x="413272" y="237574"/>
            <a:ext cx="8254866" cy="707886"/>
          </a:xfrm>
          <a:prstGeom prst="rect">
            <a:avLst/>
          </a:prstGeom>
          <a:noFill/>
        </p:spPr>
        <p:txBody>
          <a:bodyPr wrap="square" rtlCol="0">
            <a:spAutoFit/>
          </a:bodyPr>
          <a:lstStyle/>
          <a:p>
            <a:r>
              <a:rPr lang="en-US" sz="4000" b="1" dirty="0">
                <a:solidFill>
                  <a:schemeClr val="accent1">
                    <a:lumMod val="75000"/>
                  </a:schemeClr>
                </a:solidFill>
                <a:latin typeface="Cambria Math" panose="02040503050406030204" pitchFamily="18" charset="0"/>
                <a:ea typeface="Cambria Math" panose="02040503050406030204" pitchFamily="18" charset="0"/>
              </a:rPr>
              <a:t>Random Effect Model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AFAC0E-66AC-3C48-43CA-5AE12DC78873}"/>
                  </a:ext>
                </a:extLst>
              </p:cNvPr>
              <p:cNvSpPr txBox="1"/>
              <p:nvPr/>
            </p:nvSpPr>
            <p:spPr>
              <a:xfrm>
                <a:off x="381810" y="1136336"/>
                <a:ext cx="11328108" cy="1015663"/>
              </a:xfrm>
              <a:prstGeom prst="rect">
                <a:avLst/>
              </a:prstGeom>
              <a:noFill/>
            </p:spPr>
            <p:txBody>
              <a:bodyPr wrap="square" rtlCol="0">
                <a:spAutoFit/>
              </a:bodyPr>
              <a:lstStyle/>
              <a:p>
                <a:r>
                  <a:rPr lang="en-US" sz="1400" dirty="0">
                    <a:solidFill>
                      <a:schemeClr val="bg2">
                        <a:lumMod val="25000"/>
                      </a:schemeClr>
                    </a:solidFill>
                    <a:latin typeface="Cambria Math" panose="02040503050406030204" pitchFamily="18" charset="0"/>
                    <a:ea typeface="Cambria Math" panose="02040503050406030204" pitchFamily="18" charset="0"/>
                  </a:rPr>
                  <a:t>We introduce Panel Data methods, trying to solve the omitted variables problem and accounting for the </a:t>
                </a:r>
                <a:r>
                  <a:rPr lang="en-US" sz="1400" b="1" dirty="0">
                    <a:solidFill>
                      <a:schemeClr val="bg2">
                        <a:lumMod val="25000"/>
                      </a:schemeClr>
                    </a:solidFill>
                    <a:latin typeface="Cambria Math" panose="02040503050406030204" pitchFamily="18" charset="0"/>
                    <a:ea typeface="Cambria Math" panose="02040503050406030204" pitchFamily="18" charset="0"/>
                  </a:rPr>
                  <a:t>unobserved effect </a:t>
                </a:r>
                <a14:m>
                  <m:oMath xmlns:m="http://schemas.openxmlformats.org/officeDocument/2006/math">
                    <m:sSub>
                      <m:sSubPr>
                        <m:ctrlPr>
                          <a:rPr lang="it-IT" sz="1400" b="0" i="1" smtClean="0">
                            <a:solidFill>
                              <a:schemeClr val="bg2">
                                <a:lumMod val="25000"/>
                              </a:schemeClr>
                            </a:solidFill>
                            <a:latin typeface="Cambria Math" panose="02040503050406030204" pitchFamily="18" charset="0"/>
                            <a:ea typeface="Cambria Math" panose="02040503050406030204" pitchFamily="18" charset="0"/>
                          </a:rPr>
                        </m:ctrlPr>
                      </m:sSubPr>
                      <m:e>
                        <m:r>
                          <a:rPr lang="it-IT" sz="1400" b="0" i="1" smtClean="0">
                            <a:solidFill>
                              <a:schemeClr val="bg2">
                                <a:lumMod val="25000"/>
                              </a:schemeClr>
                            </a:solidFill>
                            <a:latin typeface="Cambria Math" panose="02040503050406030204" pitchFamily="18" charset="0"/>
                            <a:ea typeface="Cambria Math" panose="02040503050406030204" pitchFamily="18" charset="0"/>
                          </a:rPr>
                          <m:t>𝑎</m:t>
                        </m:r>
                      </m:e>
                      <m:sub>
                        <m:r>
                          <a:rPr lang="it-IT" sz="1400" b="0" i="1" smtClean="0">
                            <a:solidFill>
                              <a:schemeClr val="bg2">
                                <a:lumMod val="25000"/>
                              </a:schemeClr>
                            </a:solidFill>
                            <a:latin typeface="Cambria Math" panose="02040503050406030204" pitchFamily="18" charset="0"/>
                            <a:ea typeface="Cambria Math" panose="02040503050406030204" pitchFamily="18" charset="0"/>
                          </a:rPr>
                          <m:t>𝑖</m:t>
                        </m:r>
                      </m:sub>
                    </m:sSub>
                    <m:r>
                      <a:rPr lang="en-US" sz="1400" b="0" i="1" smtClean="0">
                        <a:solidFill>
                          <a:schemeClr val="bg2">
                            <a:lumMod val="25000"/>
                          </a:schemeClr>
                        </a:solidFill>
                        <a:latin typeface="Cambria Math" panose="02040503050406030204" pitchFamily="18" charset="0"/>
                        <a:ea typeface="Cambria Math" panose="02040503050406030204" pitchFamily="18" charset="0"/>
                      </a:rPr>
                      <m:t>.</m:t>
                    </m:r>
                  </m:oMath>
                </a14:m>
                <a:r>
                  <a:rPr lang="en-US" sz="1400" dirty="0">
                    <a:solidFill>
                      <a:schemeClr val="bg2">
                        <a:lumMod val="25000"/>
                      </a:schemeClr>
                    </a:solidFill>
                    <a:latin typeface="Cambria Math" panose="02040503050406030204" pitchFamily="18" charset="0"/>
                    <a:ea typeface="Cambria Math" panose="02040503050406030204" pitchFamily="18" charset="0"/>
                  </a:rPr>
                  <a:t> We start from the definition of the </a:t>
                </a:r>
                <a:r>
                  <a:rPr lang="en-US" sz="1400" b="1" dirty="0">
                    <a:solidFill>
                      <a:schemeClr val="bg2">
                        <a:lumMod val="25000"/>
                      </a:schemeClr>
                    </a:solidFill>
                    <a:latin typeface="Cambria Math" panose="02040503050406030204" pitchFamily="18" charset="0"/>
                    <a:ea typeface="Cambria Math" panose="02040503050406030204" pitchFamily="18" charset="0"/>
                  </a:rPr>
                  <a:t>unobserved effect model </a:t>
                </a:r>
                <a:endParaRPr lang="en-US" sz="1400" b="0" i="1" dirty="0">
                  <a:solidFill>
                    <a:schemeClr val="bg2">
                      <a:lumMod val="25000"/>
                    </a:schemeClr>
                  </a:solidFill>
                  <a:latin typeface="Cambria Math" panose="02040503050406030204" pitchFamily="18" charset="0"/>
                  <a:ea typeface="Cambria Math" panose="02040503050406030204" pitchFamily="18" charset="0"/>
                </a:endParaRPr>
              </a:p>
              <a:p>
                <a:endParaRPr lang="en-US" sz="1600" b="0" i="1" dirty="0">
                  <a:solidFill>
                    <a:schemeClr val="bg2">
                      <a:lumMod val="25000"/>
                    </a:schemeClr>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sSubPr>
                        <m:e>
                          <m:r>
                            <a:rPr lang="it-IT" sz="1600" b="0" i="1" smtClean="0">
                              <a:solidFill>
                                <a:schemeClr val="bg2">
                                  <a:lumMod val="25000"/>
                                </a:schemeClr>
                              </a:solidFill>
                              <a:latin typeface="Cambria Math" panose="02040503050406030204" pitchFamily="18" charset="0"/>
                              <a:ea typeface="Cambria Math" panose="02040503050406030204" pitchFamily="18" charset="0"/>
                            </a:rPr>
                            <m:t>𝑦</m:t>
                          </m:r>
                        </m:e>
                        <m:sub>
                          <m:r>
                            <a:rPr lang="it-IT" sz="1600" b="0" i="1" smtClean="0">
                              <a:solidFill>
                                <a:schemeClr val="bg2">
                                  <a:lumMod val="25000"/>
                                </a:schemeClr>
                              </a:solidFill>
                              <a:latin typeface="Cambria Math" panose="02040503050406030204" pitchFamily="18" charset="0"/>
                              <a:ea typeface="Cambria Math" panose="02040503050406030204" pitchFamily="18" charset="0"/>
                            </a:rPr>
                            <m:t>𝑖𝑡</m:t>
                          </m:r>
                        </m:sub>
                      </m:sSub>
                      <m:r>
                        <a:rPr lang="it-IT" sz="1600" b="0" i="1" smtClean="0">
                          <a:solidFill>
                            <a:schemeClr val="bg2">
                              <a:lumMod val="25000"/>
                            </a:schemeClr>
                          </a:solidFill>
                          <a:latin typeface="Cambria Math" panose="02040503050406030204" pitchFamily="18" charset="0"/>
                          <a:ea typeface="Cambria Math" panose="02040503050406030204" pitchFamily="18" charset="0"/>
                        </a:rPr>
                        <m:t>=</m:t>
                      </m:r>
                      <m:sSub>
                        <m:sSubPr>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sSubPr>
                        <m:e>
                          <m:r>
                            <a:rPr lang="it-IT" sz="1600" b="0" i="1" smtClean="0">
                              <a:solidFill>
                                <a:schemeClr val="bg2">
                                  <a:lumMod val="25000"/>
                                </a:schemeClr>
                              </a:solidFill>
                              <a:latin typeface="Cambria Math" panose="02040503050406030204" pitchFamily="18" charset="0"/>
                              <a:ea typeface="Cambria Math" panose="02040503050406030204" pitchFamily="18" charset="0"/>
                            </a:rPr>
                            <m:t>𝛽</m:t>
                          </m:r>
                        </m:e>
                        <m:sub>
                          <m:r>
                            <a:rPr lang="it-IT" sz="1600" b="0" i="1" smtClean="0">
                              <a:solidFill>
                                <a:schemeClr val="bg2">
                                  <a:lumMod val="25000"/>
                                </a:schemeClr>
                              </a:solidFill>
                              <a:latin typeface="Cambria Math" panose="02040503050406030204" pitchFamily="18" charset="0"/>
                              <a:ea typeface="Cambria Math" panose="02040503050406030204" pitchFamily="18" charset="0"/>
                            </a:rPr>
                            <m:t>1</m:t>
                          </m:r>
                        </m:sub>
                      </m:sSub>
                      <m:sSub>
                        <m:sSubPr>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sSubPr>
                        <m:e>
                          <m:r>
                            <a:rPr lang="it-IT" sz="1600" b="0" i="1" smtClean="0">
                              <a:solidFill>
                                <a:schemeClr val="bg2">
                                  <a:lumMod val="25000"/>
                                </a:schemeClr>
                              </a:solidFill>
                              <a:latin typeface="Cambria Math" panose="02040503050406030204" pitchFamily="18" charset="0"/>
                              <a:ea typeface="Cambria Math" panose="02040503050406030204" pitchFamily="18" charset="0"/>
                            </a:rPr>
                            <m:t>𝑥</m:t>
                          </m:r>
                        </m:e>
                        <m:sub>
                          <m:r>
                            <a:rPr lang="it-IT" sz="1600" b="0" i="1" smtClean="0">
                              <a:solidFill>
                                <a:schemeClr val="bg2">
                                  <a:lumMod val="25000"/>
                                </a:schemeClr>
                              </a:solidFill>
                              <a:latin typeface="Cambria Math" panose="02040503050406030204" pitchFamily="18" charset="0"/>
                              <a:ea typeface="Cambria Math" panose="02040503050406030204" pitchFamily="18" charset="0"/>
                            </a:rPr>
                            <m:t>𝑖𝑡</m:t>
                          </m:r>
                          <m:r>
                            <a:rPr lang="it-IT" sz="1600" b="0" i="1" smtClean="0">
                              <a:solidFill>
                                <a:schemeClr val="bg2">
                                  <a:lumMod val="25000"/>
                                </a:schemeClr>
                              </a:solidFill>
                              <a:latin typeface="Cambria Math" panose="02040503050406030204" pitchFamily="18" charset="0"/>
                              <a:ea typeface="Cambria Math" panose="02040503050406030204" pitchFamily="18" charset="0"/>
                            </a:rPr>
                            <m:t>1</m:t>
                          </m:r>
                        </m:sub>
                      </m:sSub>
                      <m:r>
                        <a:rPr lang="it-IT" sz="1600" b="0" i="1" smtClean="0">
                          <a:solidFill>
                            <a:schemeClr val="bg2">
                              <a:lumMod val="25000"/>
                            </a:schemeClr>
                          </a:solidFill>
                          <a:latin typeface="Cambria Math" panose="02040503050406030204" pitchFamily="18" charset="0"/>
                          <a:ea typeface="Cambria Math" panose="02040503050406030204" pitchFamily="18" charset="0"/>
                        </a:rPr>
                        <m:t>+</m:t>
                      </m:r>
                      <m:sSub>
                        <m:sSubPr>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sSubPr>
                        <m:e>
                          <m:r>
                            <a:rPr lang="it-IT" sz="1600" b="0" i="1" smtClean="0">
                              <a:solidFill>
                                <a:schemeClr val="bg2">
                                  <a:lumMod val="25000"/>
                                </a:schemeClr>
                              </a:solidFill>
                              <a:latin typeface="Cambria Math" panose="02040503050406030204" pitchFamily="18" charset="0"/>
                              <a:ea typeface="Cambria Math" panose="02040503050406030204" pitchFamily="18" charset="0"/>
                            </a:rPr>
                            <m:t>𝛽</m:t>
                          </m:r>
                        </m:e>
                        <m:sub>
                          <m:r>
                            <a:rPr lang="it-IT" sz="1600" b="0" i="1" smtClean="0">
                              <a:solidFill>
                                <a:schemeClr val="bg2">
                                  <a:lumMod val="25000"/>
                                </a:schemeClr>
                              </a:solidFill>
                              <a:latin typeface="Cambria Math" panose="02040503050406030204" pitchFamily="18" charset="0"/>
                              <a:ea typeface="Cambria Math" panose="02040503050406030204" pitchFamily="18" charset="0"/>
                            </a:rPr>
                            <m:t>2</m:t>
                          </m:r>
                        </m:sub>
                      </m:sSub>
                      <m:sSub>
                        <m:sSubPr>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sSubPr>
                        <m:e>
                          <m:r>
                            <a:rPr lang="it-IT" sz="1600" b="0" i="1" smtClean="0">
                              <a:solidFill>
                                <a:schemeClr val="bg2">
                                  <a:lumMod val="25000"/>
                                </a:schemeClr>
                              </a:solidFill>
                              <a:latin typeface="Cambria Math" panose="02040503050406030204" pitchFamily="18" charset="0"/>
                              <a:ea typeface="Cambria Math" panose="02040503050406030204" pitchFamily="18" charset="0"/>
                            </a:rPr>
                            <m:t>𝑥</m:t>
                          </m:r>
                        </m:e>
                        <m:sub>
                          <m:r>
                            <a:rPr lang="it-IT" sz="1600" b="0" i="1" smtClean="0">
                              <a:solidFill>
                                <a:schemeClr val="bg2">
                                  <a:lumMod val="25000"/>
                                </a:schemeClr>
                              </a:solidFill>
                              <a:latin typeface="Cambria Math" panose="02040503050406030204" pitchFamily="18" charset="0"/>
                              <a:ea typeface="Cambria Math" panose="02040503050406030204" pitchFamily="18" charset="0"/>
                            </a:rPr>
                            <m:t>𝑖𝑡</m:t>
                          </m:r>
                          <m:r>
                            <a:rPr lang="it-IT" sz="1600" b="0" i="1" smtClean="0">
                              <a:solidFill>
                                <a:schemeClr val="bg2">
                                  <a:lumMod val="25000"/>
                                </a:schemeClr>
                              </a:solidFill>
                              <a:latin typeface="Cambria Math" panose="02040503050406030204" pitchFamily="18" charset="0"/>
                              <a:ea typeface="Cambria Math" panose="02040503050406030204" pitchFamily="18" charset="0"/>
                            </a:rPr>
                            <m:t>2</m:t>
                          </m:r>
                        </m:sub>
                      </m:sSub>
                      <m:r>
                        <a:rPr lang="it-IT" sz="1600" b="0" i="1" smtClean="0">
                          <a:solidFill>
                            <a:schemeClr val="bg2">
                              <a:lumMod val="25000"/>
                            </a:schemeClr>
                          </a:solidFill>
                          <a:latin typeface="Cambria Math" panose="02040503050406030204" pitchFamily="18" charset="0"/>
                          <a:ea typeface="Cambria Math" panose="02040503050406030204" pitchFamily="18" charset="0"/>
                        </a:rPr>
                        <m:t>+…+</m:t>
                      </m:r>
                      <m:sSub>
                        <m:sSubPr>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sSubPr>
                        <m:e>
                          <m:r>
                            <a:rPr lang="it-IT" sz="1600" b="0" i="1" smtClean="0">
                              <a:solidFill>
                                <a:schemeClr val="bg2">
                                  <a:lumMod val="25000"/>
                                </a:schemeClr>
                              </a:solidFill>
                              <a:latin typeface="Cambria Math" panose="02040503050406030204" pitchFamily="18" charset="0"/>
                              <a:ea typeface="Cambria Math" panose="02040503050406030204" pitchFamily="18" charset="0"/>
                            </a:rPr>
                            <m:t>𝛽</m:t>
                          </m:r>
                        </m:e>
                        <m:sub>
                          <m:r>
                            <a:rPr lang="it-IT" sz="1600" b="0" i="1" smtClean="0">
                              <a:solidFill>
                                <a:schemeClr val="bg2">
                                  <a:lumMod val="25000"/>
                                </a:schemeClr>
                              </a:solidFill>
                              <a:latin typeface="Cambria Math" panose="02040503050406030204" pitchFamily="18" charset="0"/>
                              <a:ea typeface="Cambria Math" panose="02040503050406030204" pitchFamily="18" charset="0"/>
                            </a:rPr>
                            <m:t>𝑘</m:t>
                          </m:r>
                        </m:sub>
                      </m:sSub>
                      <m:sSub>
                        <m:sSubPr>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sSubPr>
                        <m:e>
                          <m:r>
                            <a:rPr lang="it-IT" sz="1600" b="0" i="1" smtClean="0">
                              <a:solidFill>
                                <a:schemeClr val="bg2">
                                  <a:lumMod val="25000"/>
                                </a:schemeClr>
                              </a:solidFill>
                              <a:latin typeface="Cambria Math" panose="02040503050406030204" pitchFamily="18" charset="0"/>
                              <a:ea typeface="Cambria Math" panose="02040503050406030204" pitchFamily="18" charset="0"/>
                            </a:rPr>
                            <m:t>𝑥</m:t>
                          </m:r>
                        </m:e>
                        <m:sub>
                          <m:r>
                            <a:rPr lang="it-IT" sz="1600" b="0" i="1" smtClean="0">
                              <a:solidFill>
                                <a:schemeClr val="bg2">
                                  <a:lumMod val="25000"/>
                                </a:schemeClr>
                              </a:solidFill>
                              <a:latin typeface="Cambria Math" panose="02040503050406030204" pitchFamily="18" charset="0"/>
                              <a:ea typeface="Cambria Math" panose="02040503050406030204" pitchFamily="18" charset="0"/>
                            </a:rPr>
                            <m:t>𝑖𝑡𝑘</m:t>
                          </m:r>
                        </m:sub>
                      </m:sSub>
                      <m:r>
                        <a:rPr lang="it-IT" sz="1600" b="0" i="1" smtClean="0">
                          <a:solidFill>
                            <a:schemeClr val="bg2">
                              <a:lumMod val="25000"/>
                            </a:schemeClr>
                          </a:solidFill>
                          <a:latin typeface="Cambria Math" panose="02040503050406030204" pitchFamily="18" charset="0"/>
                          <a:ea typeface="Cambria Math" panose="02040503050406030204" pitchFamily="18" charset="0"/>
                        </a:rPr>
                        <m:t>+</m:t>
                      </m:r>
                      <m:sSub>
                        <m:sSubPr>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sSubPr>
                        <m:e>
                          <m:r>
                            <a:rPr lang="it-IT" sz="1600" b="0" i="1" smtClean="0">
                              <a:solidFill>
                                <a:schemeClr val="bg2">
                                  <a:lumMod val="25000"/>
                                </a:schemeClr>
                              </a:solidFill>
                              <a:latin typeface="Cambria Math" panose="02040503050406030204" pitchFamily="18" charset="0"/>
                              <a:ea typeface="Cambria Math" panose="02040503050406030204" pitchFamily="18" charset="0"/>
                            </a:rPr>
                            <m:t>𝑎</m:t>
                          </m:r>
                        </m:e>
                        <m:sub>
                          <m:r>
                            <a:rPr lang="it-IT" sz="1600" b="0" i="1" smtClean="0">
                              <a:solidFill>
                                <a:schemeClr val="bg2">
                                  <a:lumMod val="25000"/>
                                </a:schemeClr>
                              </a:solidFill>
                              <a:latin typeface="Cambria Math" panose="02040503050406030204" pitchFamily="18" charset="0"/>
                              <a:ea typeface="Cambria Math" panose="02040503050406030204" pitchFamily="18" charset="0"/>
                            </a:rPr>
                            <m:t>𝑖</m:t>
                          </m:r>
                        </m:sub>
                      </m:sSub>
                      <m:r>
                        <a:rPr lang="it-IT" sz="1600" b="0" i="1" smtClean="0">
                          <a:solidFill>
                            <a:schemeClr val="bg2">
                              <a:lumMod val="25000"/>
                            </a:schemeClr>
                          </a:solidFill>
                          <a:latin typeface="Cambria Math" panose="02040503050406030204" pitchFamily="18" charset="0"/>
                          <a:ea typeface="Cambria Math" panose="02040503050406030204" pitchFamily="18" charset="0"/>
                        </a:rPr>
                        <m:t>+</m:t>
                      </m:r>
                      <m:sSub>
                        <m:sSubPr>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sSubPr>
                        <m:e>
                          <m:r>
                            <a:rPr lang="it-IT" sz="1600" b="0" i="1" smtClean="0">
                              <a:solidFill>
                                <a:schemeClr val="bg2">
                                  <a:lumMod val="25000"/>
                                </a:schemeClr>
                              </a:solidFill>
                              <a:latin typeface="Cambria Math" panose="02040503050406030204" pitchFamily="18" charset="0"/>
                              <a:ea typeface="Cambria Math" panose="02040503050406030204" pitchFamily="18" charset="0"/>
                            </a:rPr>
                            <m:t>𝑢</m:t>
                          </m:r>
                        </m:e>
                        <m:sub>
                          <m:r>
                            <a:rPr lang="it-IT" sz="1600" b="0" i="1" smtClean="0">
                              <a:solidFill>
                                <a:schemeClr val="bg2">
                                  <a:lumMod val="25000"/>
                                </a:schemeClr>
                              </a:solidFill>
                              <a:latin typeface="Cambria Math" panose="02040503050406030204" pitchFamily="18" charset="0"/>
                              <a:ea typeface="Cambria Math" panose="02040503050406030204" pitchFamily="18" charset="0"/>
                            </a:rPr>
                            <m:t>𝑖𝑡</m:t>
                          </m:r>
                        </m:sub>
                      </m:sSub>
                      <m:r>
                        <a:rPr lang="it-IT" sz="1600" b="0" i="1" smtClean="0">
                          <a:solidFill>
                            <a:schemeClr val="bg2">
                              <a:lumMod val="25000"/>
                            </a:schemeClr>
                          </a:solidFill>
                          <a:latin typeface="Cambria Math" panose="02040503050406030204" pitchFamily="18" charset="0"/>
                          <a:ea typeface="Cambria Math" panose="02040503050406030204" pitchFamily="18" charset="0"/>
                        </a:rPr>
                        <m:t>,  </m:t>
                      </m:r>
                      <m:r>
                        <a:rPr lang="it-IT" sz="1600" b="0" i="1" smtClean="0">
                          <a:solidFill>
                            <a:schemeClr val="bg2">
                              <a:lumMod val="25000"/>
                            </a:schemeClr>
                          </a:solidFill>
                          <a:latin typeface="Cambria Math" panose="02040503050406030204" pitchFamily="18" charset="0"/>
                          <a:ea typeface="Cambria Math" panose="02040503050406030204" pitchFamily="18" charset="0"/>
                        </a:rPr>
                        <m:t>𝑡</m:t>
                      </m:r>
                      <m:r>
                        <a:rPr lang="it-IT" sz="1600" b="0" i="1" smtClean="0">
                          <a:solidFill>
                            <a:schemeClr val="bg2">
                              <a:lumMod val="25000"/>
                            </a:schemeClr>
                          </a:solidFill>
                          <a:latin typeface="Cambria Math" panose="02040503050406030204" pitchFamily="18" charset="0"/>
                          <a:ea typeface="Cambria Math" panose="02040503050406030204" pitchFamily="18" charset="0"/>
                        </a:rPr>
                        <m:t>=1,2,…,</m:t>
                      </m:r>
                      <m:r>
                        <a:rPr lang="it-IT" sz="1600" b="0" i="1" smtClean="0">
                          <a:solidFill>
                            <a:schemeClr val="bg2">
                              <a:lumMod val="25000"/>
                            </a:schemeClr>
                          </a:solidFill>
                          <a:latin typeface="Cambria Math" panose="02040503050406030204" pitchFamily="18" charset="0"/>
                          <a:ea typeface="Cambria Math" panose="02040503050406030204" pitchFamily="18" charset="0"/>
                        </a:rPr>
                        <m:t>𝑇</m:t>
                      </m:r>
                    </m:oMath>
                  </m:oMathPara>
                </a14:m>
                <a:endParaRPr lang="en-US" sz="1600" dirty="0">
                  <a:solidFill>
                    <a:schemeClr val="bg2">
                      <a:lumMod val="25000"/>
                    </a:schemeClr>
                  </a:solidFill>
                  <a:latin typeface="Cambria Math" panose="02040503050406030204" pitchFamily="18" charset="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83AFAC0E-66AC-3C48-43CA-5AE12DC78873}"/>
                  </a:ext>
                </a:extLst>
              </p:cNvPr>
              <p:cNvSpPr txBox="1">
                <a:spLocks noRot="1" noChangeAspect="1" noMove="1" noResize="1" noEditPoints="1" noAdjustHandles="1" noChangeArrowheads="1" noChangeShapeType="1" noTextEdit="1"/>
              </p:cNvSpPr>
              <p:nvPr/>
            </p:nvSpPr>
            <p:spPr>
              <a:xfrm>
                <a:off x="381810" y="1136336"/>
                <a:ext cx="11328108" cy="1015663"/>
              </a:xfrm>
              <a:prstGeom prst="rect">
                <a:avLst/>
              </a:prstGeom>
              <a:blipFill>
                <a:blip r:embed="rId4"/>
                <a:stretch>
                  <a:fillRect l="-161" t="-1198" b="-29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asellaDiTesto 2">
                <a:extLst>
                  <a:ext uri="{FF2B5EF4-FFF2-40B4-BE49-F238E27FC236}">
                    <a16:creationId xmlns:a16="http://schemas.microsoft.com/office/drawing/2014/main" id="{5DCFC38B-7B2A-715A-37CC-12A63FA1F120}"/>
                  </a:ext>
                </a:extLst>
              </p:cNvPr>
              <p:cNvSpPr txBox="1"/>
              <p:nvPr/>
            </p:nvSpPr>
            <p:spPr>
              <a:xfrm>
                <a:off x="381810" y="2326425"/>
                <a:ext cx="11769212" cy="3877856"/>
              </a:xfrm>
              <a:prstGeom prst="rect">
                <a:avLst/>
              </a:prstGeom>
              <a:noFill/>
            </p:spPr>
            <p:txBody>
              <a:bodyPr wrap="square">
                <a:spAutoFit/>
              </a:bodyPr>
              <a:lstStyle/>
              <a:p>
                <a:r>
                  <a:rPr lang="en-US" sz="1400" dirty="0">
                    <a:solidFill>
                      <a:schemeClr val="bg2">
                        <a:lumMod val="25000"/>
                      </a:schemeClr>
                    </a:solidFill>
                    <a:latin typeface="Cambria Math" panose="02040503050406030204" pitchFamily="18" charset="0"/>
                    <a:ea typeface="Cambria Math" panose="02040503050406030204" pitchFamily="18" charset="0"/>
                  </a:rPr>
                  <a:t>RE a</a:t>
                </a:r>
                <a14:m>
                  <m:oMath xmlns:m="http://schemas.openxmlformats.org/officeDocument/2006/math">
                    <m:r>
                      <m:rPr>
                        <m:sty m:val="p"/>
                      </m:rPr>
                      <a:rPr lang="en-US" sz="1400" b="0" i="0" smtClean="0">
                        <a:solidFill>
                          <a:schemeClr val="bg2">
                            <a:lumMod val="25000"/>
                          </a:schemeClr>
                        </a:solidFill>
                        <a:latin typeface="Cambria Math" panose="02040503050406030204" pitchFamily="18" charset="0"/>
                        <a:ea typeface="Cambria Math" panose="02040503050406030204" pitchFamily="18" charset="0"/>
                      </a:rPr>
                      <m:t>ssumption</m:t>
                    </m:r>
                    <m:r>
                      <a:rPr lang="en-US" sz="1400" b="0" i="0" smtClean="0">
                        <a:solidFill>
                          <a:schemeClr val="bg2">
                            <a:lumMod val="25000"/>
                          </a:schemeClr>
                        </a:solidFill>
                        <a:latin typeface="Cambria Math" panose="02040503050406030204" pitchFamily="18" charset="0"/>
                        <a:ea typeface="Cambria Math" panose="02040503050406030204" pitchFamily="18" charset="0"/>
                      </a:rPr>
                      <m:t> </m:t>
                    </m:r>
                    <m:sSub>
                      <m:sSubPr>
                        <m:ctrlPr>
                          <a:rPr lang="it-IT" sz="1400" b="0" i="1" smtClean="0">
                            <a:solidFill>
                              <a:schemeClr val="bg2">
                                <a:lumMod val="25000"/>
                              </a:schemeClr>
                            </a:solidFill>
                            <a:latin typeface="Cambria Math" panose="02040503050406030204" pitchFamily="18" charset="0"/>
                            <a:ea typeface="Cambria Math" panose="02040503050406030204" pitchFamily="18" charset="0"/>
                          </a:rPr>
                        </m:ctrlPr>
                      </m:sSubPr>
                      <m:e>
                        <m:r>
                          <a:rPr lang="it-IT" sz="1400" b="0" i="1" smtClean="0">
                            <a:solidFill>
                              <a:schemeClr val="bg2">
                                <a:lumMod val="25000"/>
                              </a:schemeClr>
                            </a:solidFill>
                            <a:latin typeface="Cambria Math" panose="02040503050406030204" pitchFamily="18" charset="0"/>
                            <a:ea typeface="Cambria Math" panose="02040503050406030204" pitchFamily="18" charset="0"/>
                          </a:rPr>
                          <m:t>𝑎</m:t>
                        </m:r>
                      </m:e>
                      <m:sub>
                        <m:r>
                          <a:rPr lang="it-IT" sz="1400" b="0" i="1" smtClean="0">
                            <a:solidFill>
                              <a:schemeClr val="bg2">
                                <a:lumMod val="25000"/>
                              </a:schemeClr>
                            </a:solidFill>
                            <a:latin typeface="Cambria Math" panose="02040503050406030204" pitchFamily="18" charset="0"/>
                            <a:ea typeface="Cambria Math" panose="02040503050406030204" pitchFamily="18" charset="0"/>
                          </a:rPr>
                          <m:t>𝑖</m:t>
                        </m:r>
                      </m:sub>
                    </m:sSub>
                  </m:oMath>
                </a14:m>
                <a:r>
                  <a:rPr lang="en-US" sz="1400" dirty="0">
                    <a:solidFill>
                      <a:schemeClr val="bg2">
                        <a:lumMod val="25000"/>
                      </a:schemeClr>
                    </a:solidFill>
                    <a:latin typeface="Cambria Math" panose="02040503050406030204" pitchFamily="18" charset="0"/>
                    <a:ea typeface="Cambria Math" panose="02040503050406030204" pitchFamily="18" charset="0"/>
                  </a:rPr>
                  <a:t> is uncorrelated with each explanatory variable:</a:t>
                </a:r>
                <a:endParaRPr lang="en-US" sz="1400" b="1" dirty="0">
                  <a:solidFill>
                    <a:schemeClr val="bg2">
                      <a:lumMod val="25000"/>
                    </a:schemeClr>
                  </a:solidFill>
                  <a:latin typeface="Cambria Math" panose="02040503050406030204" pitchFamily="18" charset="0"/>
                  <a:ea typeface="Cambria Math" panose="02040503050406030204" pitchFamily="18" charset="0"/>
                </a:endParaRPr>
              </a:p>
              <a:p>
                <a:r>
                  <a:rPr lang="en-US" sz="1400" b="1" dirty="0">
                    <a:solidFill>
                      <a:schemeClr val="bg2">
                        <a:lumMod val="25000"/>
                      </a:schemeClr>
                    </a:solidFill>
                    <a:latin typeface="Cambria Math" panose="02040503050406030204" pitchFamily="18" charset="0"/>
                    <a:ea typeface="Cambria Math" panose="02040503050406030204" pitchFamily="18" charset="0"/>
                  </a:rPr>
                  <a:t>               </a:t>
                </a:r>
              </a:p>
              <a:p>
                <a:pPr algn="ctr"/>
                <a:r>
                  <a:rPr lang="en-US" sz="1400" b="1" dirty="0">
                    <a:solidFill>
                      <a:schemeClr val="bg2">
                        <a:lumMod val="25000"/>
                      </a:schemeClr>
                    </a:solidFill>
                    <a:latin typeface="Cambria Math" panose="02040503050406030204" pitchFamily="18" charset="0"/>
                    <a:ea typeface="Cambria Math" panose="02040503050406030204" pitchFamily="18" charset="0"/>
                  </a:rPr>
                  <a:t>                        </a:t>
                </a:r>
                <a14:m>
                  <m:oMath xmlns:m="http://schemas.openxmlformats.org/officeDocument/2006/math">
                    <m:r>
                      <a:rPr lang="it-IT" sz="1400" b="0" i="1" smtClean="0">
                        <a:solidFill>
                          <a:schemeClr val="bg2">
                            <a:lumMod val="25000"/>
                          </a:schemeClr>
                        </a:solidFill>
                        <a:latin typeface="Cambria Math" panose="02040503050406030204" pitchFamily="18" charset="0"/>
                        <a:ea typeface="Cambria Math" panose="02040503050406030204" pitchFamily="18" charset="0"/>
                      </a:rPr>
                      <m:t>𝐶𝑜𝑣</m:t>
                    </m:r>
                    <m:d>
                      <m:dPr>
                        <m:ctrlPr>
                          <a:rPr lang="it-IT" sz="1400" b="0" i="1" smtClean="0">
                            <a:solidFill>
                              <a:schemeClr val="bg2">
                                <a:lumMod val="25000"/>
                              </a:schemeClr>
                            </a:solidFill>
                            <a:latin typeface="Cambria Math" panose="02040503050406030204" pitchFamily="18" charset="0"/>
                            <a:ea typeface="Cambria Math" panose="02040503050406030204" pitchFamily="18" charset="0"/>
                          </a:rPr>
                        </m:ctrlPr>
                      </m:dPr>
                      <m:e>
                        <m:sSub>
                          <m:sSubPr>
                            <m:ctrlPr>
                              <a:rPr lang="it-IT" sz="1400" b="0" i="1" smtClean="0">
                                <a:solidFill>
                                  <a:schemeClr val="bg2">
                                    <a:lumMod val="25000"/>
                                  </a:schemeClr>
                                </a:solidFill>
                                <a:latin typeface="Cambria Math" panose="02040503050406030204" pitchFamily="18" charset="0"/>
                                <a:ea typeface="Cambria Math" panose="02040503050406030204" pitchFamily="18" charset="0"/>
                              </a:rPr>
                            </m:ctrlPr>
                          </m:sSubPr>
                          <m:e>
                            <m:r>
                              <a:rPr lang="it-IT" sz="1400" b="0" i="1" smtClean="0">
                                <a:solidFill>
                                  <a:schemeClr val="bg2">
                                    <a:lumMod val="25000"/>
                                  </a:schemeClr>
                                </a:solidFill>
                                <a:latin typeface="Cambria Math" panose="02040503050406030204" pitchFamily="18" charset="0"/>
                                <a:ea typeface="Cambria Math" panose="02040503050406030204" pitchFamily="18" charset="0"/>
                              </a:rPr>
                              <m:t>𝑥</m:t>
                            </m:r>
                          </m:e>
                          <m:sub>
                            <m:r>
                              <a:rPr lang="it-IT" sz="1400" b="0" i="1" smtClean="0">
                                <a:solidFill>
                                  <a:schemeClr val="bg2">
                                    <a:lumMod val="25000"/>
                                  </a:schemeClr>
                                </a:solidFill>
                                <a:latin typeface="Cambria Math" panose="02040503050406030204" pitchFamily="18" charset="0"/>
                                <a:ea typeface="Cambria Math" panose="02040503050406030204" pitchFamily="18" charset="0"/>
                              </a:rPr>
                              <m:t>𝑖𝑡𝑗</m:t>
                            </m:r>
                          </m:sub>
                        </m:sSub>
                        <m:r>
                          <a:rPr lang="it-IT" sz="1400" b="0" i="1" smtClean="0">
                            <a:solidFill>
                              <a:schemeClr val="bg2">
                                <a:lumMod val="25000"/>
                              </a:schemeClr>
                            </a:solidFill>
                            <a:latin typeface="Cambria Math" panose="02040503050406030204" pitchFamily="18" charset="0"/>
                            <a:ea typeface="Cambria Math" panose="02040503050406030204" pitchFamily="18" charset="0"/>
                          </a:rPr>
                          <m:t>,</m:t>
                        </m:r>
                        <m:sSub>
                          <m:sSubPr>
                            <m:ctrlPr>
                              <a:rPr lang="it-IT" sz="1400" b="0" i="1" smtClean="0">
                                <a:solidFill>
                                  <a:schemeClr val="bg2">
                                    <a:lumMod val="25000"/>
                                  </a:schemeClr>
                                </a:solidFill>
                                <a:latin typeface="Cambria Math" panose="02040503050406030204" pitchFamily="18" charset="0"/>
                                <a:ea typeface="Cambria Math" panose="02040503050406030204" pitchFamily="18" charset="0"/>
                              </a:rPr>
                            </m:ctrlPr>
                          </m:sSubPr>
                          <m:e>
                            <m:r>
                              <a:rPr lang="it-IT" sz="1400" b="0" i="1" smtClean="0">
                                <a:solidFill>
                                  <a:schemeClr val="bg2">
                                    <a:lumMod val="25000"/>
                                  </a:schemeClr>
                                </a:solidFill>
                                <a:latin typeface="Cambria Math" panose="02040503050406030204" pitchFamily="18" charset="0"/>
                                <a:ea typeface="Cambria Math" panose="02040503050406030204" pitchFamily="18" charset="0"/>
                              </a:rPr>
                              <m:t>𝛼</m:t>
                            </m:r>
                          </m:e>
                          <m:sub>
                            <m:r>
                              <a:rPr lang="it-IT" sz="1400" b="0" i="1" smtClean="0">
                                <a:solidFill>
                                  <a:schemeClr val="bg2">
                                    <a:lumMod val="25000"/>
                                  </a:schemeClr>
                                </a:solidFill>
                                <a:latin typeface="Cambria Math" panose="02040503050406030204" pitchFamily="18" charset="0"/>
                                <a:ea typeface="Cambria Math" panose="02040503050406030204" pitchFamily="18" charset="0"/>
                              </a:rPr>
                              <m:t>𝑖</m:t>
                            </m:r>
                          </m:sub>
                        </m:sSub>
                      </m:e>
                    </m:d>
                    <m:r>
                      <a:rPr lang="it-IT" sz="1400" b="0" i="1" smtClean="0">
                        <a:solidFill>
                          <a:schemeClr val="bg2">
                            <a:lumMod val="25000"/>
                          </a:schemeClr>
                        </a:solidFill>
                        <a:latin typeface="Cambria Math" panose="02040503050406030204" pitchFamily="18" charset="0"/>
                        <a:ea typeface="Cambria Math" panose="02040503050406030204" pitchFamily="18" charset="0"/>
                      </a:rPr>
                      <m:t>=0,  </m:t>
                    </m:r>
                    <m:r>
                      <a:rPr lang="it-IT" sz="1400" b="0" i="1" smtClean="0">
                        <a:solidFill>
                          <a:schemeClr val="bg2">
                            <a:lumMod val="25000"/>
                          </a:schemeClr>
                        </a:solidFill>
                        <a:latin typeface="Cambria Math" panose="02040503050406030204" pitchFamily="18" charset="0"/>
                        <a:ea typeface="Cambria Math" panose="02040503050406030204" pitchFamily="18" charset="0"/>
                      </a:rPr>
                      <m:t>𝑡</m:t>
                    </m:r>
                    <m:r>
                      <a:rPr lang="it-IT" sz="1400" b="0" i="1" smtClean="0">
                        <a:solidFill>
                          <a:schemeClr val="bg2">
                            <a:lumMod val="25000"/>
                          </a:schemeClr>
                        </a:solidFill>
                        <a:latin typeface="Cambria Math" panose="02040503050406030204" pitchFamily="18" charset="0"/>
                        <a:ea typeface="Cambria Math" panose="02040503050406030204" pitchFamily="18" charset="0"/>
                      </a:rPr>
                      <m:t>=1,2,…,</m:t>
                    </m:r>
                    <m:r>
                      <a:rPr lang="it-IT" sz="1400" b="0" i="1" smtClean="0">
                        <a:solidFill>
                          <a:schemeClr val="bg2">
                            <a:lumMod val="25000"/>
                          </a:schemeClr>
                        </a:solidFill>
                        <a:latin typeface="Cambria Math" panose="02040503050406030204" pitchFamily="18" charset="0"/>
                        <a:ea typeface="Cambria Math" panose="02040503050406030204" pitchFamily="18" charset="0"/>
                      </a:rPr>
                      <m:t>𝑇</m:t>
                    </m:r>
                    <m:r>
                      <a:rPr lang="it-IT" sz="1400" b="0" i="1" smtClean="0">
                        <a:solidFill>
                          <a:schemeClr val="bg2">
                            <a:lumMod val="25000"/>
                          </a:schemeClr>
                        </a:solidFill>
                        <a:latin typeface="Cambria Math" panose="02040503050406030204" pitchFamily="18" charset="0"/>
                        <a:ea typeface="Cambria Math" panose="02040503050406030204" pitchFamily="18" charset="0"/>
                      </a:rPr>
                      <m:t>, </m:t>
                    </m:r>
                    <m:r>
                      <a:rPr lang="it-IT" sz="1400" b="0" i="1" smtClean="0">
                        <a:solidFill>
                          <a:schemeClr val="bg2">
                            <a:lumMod val="25000"/>
                          </a:schemeClr>
                        </a:solidFill>
                        <a:latin typeface="Cambria Math" panose="02040503050406030204" pitchFamily="18" charset="0"/>
                        <a:ea typeface="Cambria Math" panose="02040503050406030204" pitchFamily="18" charset="0"/>
                      </a:rPr>
                      <m:t>𝑗</m:t>
                    </m:r>
                    <m:r>
                      <a:rPr lang="it-IT" sz="1400" b="0" i="1" smtClean="0">
                        <a:solidFill>
                          <a:schemeClr val="bg2">
                            <a:lumMod val="25000"/>
                          </a:schemeClr>
                        </a:solidFill>
                        <a:latin typeface="Cambria Math" panose="02040503050406030204" pitchFamily="18" charset="0"/>
                        <a:ea typeface="Cambria Math" panose="02040503050406030204" pitchFamily="18" charset="0"/>
                      </a:rPr>
                      <m:t>=1,2,…,</m:t>
                    </m:r>
                    <m:r>
                      <a:rPr lang="it-IT" sz="1400" b="0" i="1" smtClean="0">
                        <a:solidFill>
                          <a:schemeClr val="bg2">
                            <a:lumMod val="25000"/>
                          </a:schemeClr>
                        </a:solidFill>
                        <a:latin typeface="Cambria Math" panose="02040503050406030204" pitchFamily="18" charset="0"/>
                        <a:ea typeface="Cambria Math" panose="02040503050406030204" pitchFamily="18" charset="0"/>
                      </a:rPr>
                      <m:t>𝑘</m:t>
                    </m:r>
                  </m:oMath>
                </a14:m>
                <a:endParaRPr lang="en-US" sz="1400" dirty="0">
                  <a:solidFill>
                    <a:schemeClr val="bg2">
                      <a:lumMod val="25000"/>
                    </a:schemeClr>
                  </a:solidFill>
                  <a:latin typeface="Cambria Math" panose="02040503050406030204" pitchFamily="18" charset="0"/>
                  <a:ea typeface="Cambria Math" panose="02040503050406030204" pitchFamily="18" charset="0"/>
                </a:endParaRPr>
              </a:p>
              <a:p>
                <a:endParaRPr lang="en-US" sz="1400" dirty="0">
                  <a:solidFill>
                    <a:schemeClr val="bg2">
                      <a:lumMod val="25000"/>
                    </a:schemeClr>
                  </a:solidFill>
                  <a:latin typeface="Cambria Math" panose="02040503050406030204" pitchFamily="18" charset="0"/>
                  <a:ea typeface="Cambria Math" panose="02040503050406030204" pitchFamily="18" charset="0"/>
                </a:endParaRPr>
              </a:p>
              <a:p>
                <a:r>
                  <a:rPr lang="en-US" sz="1400" dirty="0">
                    <a:solidFill>
                      <a:schemeClr val="bg2">
                        <a:lumMod val="25000"/>
                      </a:schemeClr>
                    </a:solidFill>
                    <a:latin typeface="Cambria Math" panose="02040503050406030204" pitchFamily="18" charset="0"/>
                    <a:ea typeface="Cambria Math" panose="02040503050406030204" pitchFamily="18" charset="0"/>
                  </a:rPr>
                  <a:t>The unobserved effect model with composite error term </a:t>
                </a:r>
                <a14:m>
                  <m:oMath xmlns:m="http://schemas.openxmlformats.org/officeDocument/2006/math">
                    <m:sSub>
                      <m:sSubPr>
                        <m:ctrlPr>
                          <a:rPr lang="it-IT" sz="1400" b="0" i="1" smtClean="0">
                            <a:solidFill>
                              <a:schemeClr val="bg2">
                                <a:lumMod val="25000"/>
                              </a:schemeClr>
                            </a:solidFill>
                            <a:latin typeface="Cambria Math" panose="02040503050406030204" pitchFamily="18" charset="0"/>
                            <a:ea typeface="Cambria Math" panose="02040503050406030204" pitchFamily="18" charset="0"/>
                          </a:rPr>
                        </m:ctrlPr>
                      </m:sSubPr>
                      <m:e>
                        <m:r>
                          <a:rPr lang="it-IT" sz="1400" b="0" i="1" smtClean="0">
                            <a:solidFill>
                              <a:schemeClr val="bg2">
                                <a:lumMod val="25000"/>
                              </a:schemeClr>
                            </a:solidFill>
                            <a:latin typeface="Cambria Math" panose="02040503050406030204" pitchFamily="18" charset="0"/>
                            <a:ea typeface="Cambria Math" panose="02040503050406030204" pitchFamily="18" charset="0"/>
                          </a:rPr>
                          <m:t>𝜈</m:t>
                        </m:r>
                      </m:e>
                      <m:sub>
                        <m:r>
                          <a:rPr lang="it-IT" sz="1400" b="0" i="1" smtClean="0">
                            <a:solidFill>
                              <a:schemeClr val="bg2">
                                <a:lumMod val="25000"/>
                              </a:schemeClr>
                            </a:solidFill>
                            <a:latin typeface="Cambria Math" panose="02040503050406030204" pitchFamily="18" charset="0"/>
                            <a:ea typeface="Cambria Math" panose="02040503050406030204" pitchFamily="18" charset="0"/>
                          </a:rPr>
                          <m:t>𝑖𝑡</m:t>
                        </m:r>
                      </m:sub>
                    </m:sSub>
                    <m:r>
                      <a:rPr lang="it-IT" sz="1400" b="0" i="1" smtClean="0">
                        <a:solidFill>
                          <a:schemeClr val="bg2">
                            <a:lumMod val="25000"/>
                          </a:schemeClr>
                        </a:solidFill>
                        <a:latin typeface="Cambria Math" panose="02040503050406030204" pitchFamily="18" charset="0"/>
                        <a:ea typeface="Cambria Math" panose="02040503050406030204" pitchFamily="18" charset="0"/>
                      </a:rPr>
                      <m:t>=</m:t>
                    </m:r>
                    <m:sSub>
                      <m:sSubPr>
                        <m:ctrlPr>
                          <a:rPr lang="it-IT" sz="1400" b="0" i="1" smtClean="0">
                            <a:solidFill>
                              <a:schemeClr val="bg2">
                                <a:lumMod val="25000"/>
                              </a:schemeClr>
                            </a:solidFill>
                            <a:latin typeface="Cambria Math" panose="02040503050406030204" pitchFamily="18" charset="0"/>
                            <a:ea typeface="Cambria Math" panose="02040503050406030204" pitchFamily="18" charset="0"/>
                          </a:rPr>
                        </m:ctrlPr>
                      </m:sSubPr>
                      <m:e>
                        <m:r>
                          <a:rPr lang="it-IT" sz="1400" b="0" i="1" smtClean="0">
                            <a:solidFill>
                              <a:schemeClr val="bg2">
                                <a:lumMod val="25000"/>
                              </a:schemeClr>
                            </a:solidFill>
                            <a:latin typeface="Cambria Math" panose="02040503050406030204" pitchFamily="18" charset="0"/>
                            <a:ea typeface="Cambria Math" panose="02040503050406030204" pitchFamily="18" charset="0"/>
                          </a:rPr>
                          <m:t>𝑎</m:t>
                        </m:r>
                      </m:e>
                      <m:sub>
                        <m:r>
                          <a:rPr lang="it-IT" sz="1400" b="0" i="1" smtClean="0">
                            <a:solidFill>
                              <a:schemeClr val="bg2">
                                <a:lumMod val="25000"/>
                              </a:schemeClr>
                            </a:solidFill>
                            <a:latin typeface="Cambria Math" panose="02040503050406030204" pitchFamily="18" charset="0"/>
                            <a:ea typeface="Cambria Math" panose="02040503050406030204" pitchFamily="18" charset="0"/>
                          </a:rPr>
                          <m:t>𝑖</m:t>
                        </m:r>
                      </m:sub>
                    </m:sSub>
                    <m:r>
                      <a:rPr lang="it-IT" sz="1400" b="0" i="1" smtClean="0">
                        <a:solidFill>
                          <a:schemeClr val="bg2">
                            <a:lumMod val="25000"/>
                          </a:schemeClr>
                        </a:solidFill>
                        <a:latin typeface="Cambria Math" panose="02040503050406030204" pitchFamily="18" charset="0"/>
                        <a:ea typeface="Cambria Math" panose="02040503050406030204" pitchFamily="18" charset="0"/>
                      </a:rPr>
                      <m:t>+</m:t>
                    </m:r>
                    <m:sSub>
                      <m:sSubPr>
                        <m:ctrlPr>
                          <a:rPr lang="it-IT" sz="1400" b="0" i="1" smtClean="0">
                            <a:solidFill>
                              <a:schemeClr val="bg2">
                                <a:lumMod val="25000"/>
                              </a:schemeClr>
                            </a:solidFill>
                            <a:latin typeface="Cambria Math" panose="02040503050406030204" pitchFamily="18" charset="0"/>
                            <a:ea typeface="Cambria Math" panose="02040503050406030204" pitchFamily="18" charset="0"/>
                          </a:rPr>
                        </m:ctrlPr>
                      </m:sSubPr>
                      <m:e>
                        <m:r>
                          <a:rPr lang="it-IT" sz="1400" b="0" i="1" smtClean="0">
                            <a:solidFill>
                              <a:schemeClr val="bg2">
                                <a:lumMod val="25000"/>
                              </a:schemeClr>
                            </a:solidFill>
                            <a:latin typeface="Cambria Math" panose="02040503050406030204" pitchFamily="18" charset="0"/>
                            <a:ea typeface="Cambria Math" panose="02040503050406030204" pitchFamily="18" charset="0"/>
                          </a:rPr>
                          <m:t>𝑢</m:t>
                        </m:r>
                      </m:e>
                      <m:sub>
                        <m:r>
                          <a:rPr lang="it-IT" sz="1400" b="0" i="1" smtClean="0">
                            <a:solidFill>
                              <a:schemeClr val="bg2">
                                <a:lumMod val="25000"/>
                              </a:schemeClr>
                            </a:solidFill>
                            <a:latin typeface="Cambria Math" panose="02040503050406030204" pitchFamily="18" charset="0"/>
                            <a:ea typeface="Cambria Math" panose="02040503050406030204" pitchFamily="18" charset="0"/>
                          </a:rPr>
                          <m:t>𝑖𝑡</m:t>
                        </m:r>
                      </m:sub>
                    </m:sSub>
                    <m:r>
                      <a:rPr lang="en-US" sz="1400" b="0" i="0" smtClean="0">
                        <a:solidFill>
                          <a:schemeClr val="bg2">
                            <a:lumMod val="25000"/>
                          </a:schemeClr>
                        </a:solidFill>
                        <a:latin typeface="Cambria Math" panose="02040503050406030204" pitchFamily="18" charset="0"/>
                        <a:ea typeface="Cambria Math" panose="02040503050406030204" pitchFamily="18" charset="0"/>
                      </a:rPr>
                      <m:t>:</m:t>
                    </m:r>
                  </m:oMath>
                </a14:m>
                <a:endParaRPr lang="en-US" sz="1400" dirty="0">
                  <a:solidFill>
                    <a:schemeClr val="bg2">
                      <a:lumMod val="25000"/>
                    </a:schemeClr>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1400" b="0" i="1" smtClean="0">
                          <a:solidFill>
                            <a:schemeClr val="bg2">
                              <a:lumMod val="25000"/>
                            </a:schemeClr>
                          </a:solidFill>
                          <a:latin typeface="Cambria Math" panose="02040503050406030204" pitchFamily="18" charset="0"/>
                          <a:ea typeface="Cambria Math" panose="02040503050406030204" pitchFamily="18" charset="0"/>
                        </a:rPr>
                        <m:t>                  </m:t>
                      </m:r>
                    </m:oMath>
                  </m:oMathPara>
                </a14:m>
                <a:endParaRPr lang="en-US" sz="1400" b="0" i="1" dirty="0">
                  <a:solidFill>
                    <a:schemeClr val="bg2">
                      <a:lumMod val="25000"/>
                    </a:schemeClr>
                  </a:solidFill>
                  <a:latin typeface="Cambria Math" panose="02040503050406030204" pitchFamily="18" charset="0"/>
                  <a:ea typeface="Cambria Math" panose="02040503050406030204" pitchFamily="18" charset="0"/>
                </a:endParaRPr>
              </a:p>
              <a:p>
                <a:pPr algn="ctr"/>
                <a:r>
                  <a:rPr lang="it-IT" sz="1400" b="0" dirty="0">
                    <a:solidFill>
                      <a:schemeClr val="bg2">
                        <a:lumMod val="25000"/>
                      </a:schemeClr>
                    </a:solidFill>
                    <a:ea typeface="Cambria Math" panose="02040503050406030204" pitchFamily="18" charset="0"/>
                  </a:rPr>
                  <a:t>              </a:t>
                </a:r>
                <a14:m>
                  <m:oMath xmlns:m="http://schemas.openxmlformats.org/officeDocument/2006/math">
                    <m:sSub>
                      <m:sSubPr>
                        <m:ctrlPr>
                          <a:rPr lang="it-IT" sz="1400" b="0" i="1" smtClean="0">
                            <a:solidFill>
                              <a:schemeClr val="bg2">
                                <a:lumMod val="25000"/>
                              </a:schemeClr>
                            </a:solidFill>
                            <a:latin typeface="Cambria Math" panose="02040503050406030204" pitchFamily="18" charset="0"/>
                            <a:ea typeface="Cambria Math" panose="02040503050406030204" pitchFamily="18" charset="0"/>
                          </a:rPr>
                        </m:ctrlPr>
                      </m:sSubPr>
                      <m:e>
                        <m:r>
                          <a:rPr lang="it-IT" sz="1400" b="0" i="1" smtClean="0">
                            <a:solidFill>
                              <a:schemeClr val="bg2">
                                <a:lumMod val="25000"/>
                              </a:schemeClr>
                            </a:solidFill>
                            <a:latin typeface="Cambria Math" panose="02040503050406030204" pitchFamily="18" charset="0"/>
                            <a:ea typeface="Cambria Math" panose="02040503050406030204" pitchFamily="18" charset="0"/>
                          </a:rPr>
                          <m:t>𝑦</m:t>
                        </m:r>
                      </m:e>
                      <m:sub>
                        <m:r>
                          <a:rPr lang="it-IT" sz="1400" b="0" i="1" smtClean="0">
                            <a:solidFill>
                              <a:schemeClr val="bg2">
                                <a:lumMod val="25000"/>
                              </a:schemeClr>
                            </a:solidFill>
                            <a:latin typeface="Cambria Math" panose="02040503050406030204" pitchFamily="18" charset="0"/>
                            <a:ea typeface="Cambria Math" panose="02040503050406030204" pitchFamily="18" charset="0"/>
                          </a:rPr>
                          <m:t>𝑖𝑡</m:t>
                        </m:r>
                      </m:sub>
                    </m:sSub>
                    <m:r>
                      <a:rPr lang="it-IT" sz="1400" b="0" i="1" smtClean="0">
                        <a:solidFill>
                          <a:schemeClr val="bg2">
                            <a:lumMod val="25000"/>
                          </a:schemeClr>
                        </a:solidFill>
                        <a:latin typeface="Cambria Math" panose="02040503050406030204" pitchFamily="18" charset="0"/>
                        <a:ea typeface="Cambria Math" panose="02040503050406030204" pitchFamily="18" charset="0"/>
                      </a:rPr>
                      <m:t>=</m:t>
                    </m:r>
                    <m:sSub>
                      <m:sSubPr>
                        <m:ctrlPr>
                          <a:rPr lang="it-IT" sz="1400" b="0" i="1" smtClean="0">
                            <a:solidFill>
                              <a:schemeClr val="bg2">
                                <a:lumMod val="25000"/>
                              </a:schemeClr>
                            </a:solidFill>
                            <a:latin typeface="Cambria Math" panose="02040503050406030204" pitchFamily="18" charset="0"/>
                            <a:ea typeface="Cambria Math" panose="02040503050406030204" pitchFamily="18" charset="0"/>
                          </a:rPr>
                        </m:ctrlPr>
                      </m:sSubPr>
                      <m:e>
                        <m:r>
                          <a:rPr lang="it-IT" sz="1400" b="0" i="1" smtClean="0">
                            <a:solidFill>
                              <a:schemeClr val="bg2">
                                <a:lumMod val="25000"/>
                              </a:schemeClr>
                            </a:solidFill>
                            <a:latin typeface="Cambria Math" panose="02040503050406030204" pitchFamily="18" charset="0"/>
                            <a:ea typeface="Cambria Math" panose="02040503050406030204" pitchFamily="18" charset="0"/>
                          </a:rPr>
                          <m:t>𝛽</m:t>
                        </m:r>
                      </m:e>
                      <m:sub>
                        <m:r>
                          <a:rPr lang="it-IT" sz="1400" b="0" i="1" smtClean="0">
                            <a:solidFill>
                              <a:schemeClr val="bg2">
                                <a:lumMod val="25000"/>
                              </a:schemeClr>
                            </a:solidFill>
                            <a:latin typeface="Cambria Math" panose="02040503050406030204" pitchFamily="18" charset="0"/>
                            <a:ea typeface="Cambria Math" panose="02040503050406030204" pitchFamily="18" charset="0"/>
                          </a:rPr>
                          <m:t>1</m:t>
                        </m:r>
                      </m:sub>
                    </m:sSub>
                    <m:sSub>
                      <m:sSubPr>
                        <m:ctrlPr>
                          <a:rPr lang="it-IT" sz="1400" b="0" i="1" smtClean="0">
                            <a:solidFill>
                              <a:schemeClr val="bg2">
                                <a:lumMod val="25000"/>
                              </a:schemeClr>
                            </a:solidFill>
                            <a:latin typeface="Cambria Math" panose="02040503050406030204" pitchFamily="18" charset="0"/>
                            <a:ea typeface="Cambria Math" panose="02040503050406030204" pitchFamily="18" charset="0"/>
                          </a:rPr>
                        </m:ctrlPr>
                      </m:sSubPr>
                      <m:e>
                        <m:r>
                          <a:rPr lang="it-IT" sz="1400" b="0" i="1" smtClean="0">
                            <a:solidFill>
                              <a:schemeClr val="bg2">
                                <a:lumMod val="25000"/>
                              </a:schemeClr>
                            </a:solidFill>
                            <a:latin typeface="Cambria Math" panose="02040503050406030204" pitchFamily="18" charset="0"/>
                            <a:ea typeface="Cambria Math" panose="02040503050406030204" pitchFamily="18" charset="0"/>
                          </a:rPr>
                          <m:t>𝑥</m:t>
                        </m:r>
                      </m:e>
                      <m:sub>
                        <m:r>
                          <a:rPr lang="it-IT" sz="1400" b="0" i="1" smtClean="0">
                            <a:solidFill>
                              <a:schemeClr val="bg2">
                                <a:lumMod val="25000"/>
                              </a:schemeClr>
                            </a:solidFill>
                            <a:latin typeface="Cambria Math" panose="02040503050406030204" pitchFamily="18" charset="0"/>
                            <a:ea typeface="Cambria Math" panose="02040503050406030204" pitchFamily="18" charset="0"/>
                          </a:rPr>
                          <m:t>𝑖𝑡</m:t>
                        </m:r>
                        <m:r>
                          <a:rPr lang="it-IT" sz="1400" b="0" i="1" smtClean="0">
                            <a:solidFill>
                              <a:schemeClr val="bg2">
                                <a:lumMod val="25000"/>
                              </a:schemeClr>
                            </a:solidFill>
                            <a:latin typeface="Cambria Math" panose="02040503050406030204" pitchFamily="18" charset="0"/>
                            <a:ea typeface="Cambria Math" panose="02040503050406030204" pitchFamily="18" charset="0"/>
                          </a:rPr>
                          <m:t>1</m:t>
                        </m:r>
                      </m:sub>
                    </m:sSub>
                    <m:r>
                      <a:rPr lang="it-IT" sz="1400" b="0" i="1" smtClean="0">
                        <a:solidFill>
                          <a:schemeClr val="bg2">
                            <a:lumMod val="25000"/>
                          </a:schemeClr>
                        </a:solidFill>
                        <a:latin typeface="Cambria Math" panose="02040503050406030204" pitchFamily="18" charset="0"/>
                        <a:ea typeface="Cambria Math" panose="02040503050406030204" pitchFamily="18" charset="0"/>
                      </a:rPr>
                      <m:t>+</m:t>
                    </m:r>
                    <m:sSub>
                      <m:sSubPr>
                        <m:ctrlPr>
                          <a:rPr lang="it-IT" sz="1400" b="0" i="1" smtClean="0">
                            <a:solidFill>
                              <a:schemeClr val="bg2">
                                <a:lumMod val="25000"/>
                              </a:schemeClr>
                            </a:solidFill>
                            <a:latin typeface="Cambria Math" panose="02040503050406030204" pitchFamily="18" charset="0"/>
                            <a:ea typeface="Cambria Math" panose="02040503050406030204" pitchFamily="18" charset="0"/>
                          </a:rPr>
                        </m:ctrlPr>
                      </m:sSubPr>
                      <m:e>
                        <m:r>
                          <a:rPr lang="it-IT" sz="1400" b="0" i="1" smtClean="0">
                            <a:solidFill>
                              <a:schemeClr val="bg2">
                                <a:lumMod val="25000"/>
                              </a:schemeClr>
                            </a:solidFill>
                            <a:latin typeface="Cambria Math" panose="02040503050406030204" pitchFamily="18" charset="0"/>
                            <a:ea typeface="Cambria Math" panose="02040503050406030204" pitchFamily="18" charset="0"/>
                          </a:rPr>
                          <m:t>𝛽</m:t>
                        </m:r>
                      </m:e>
                      <m:sub>
                        <m:r>
                          <a:rPr lang="it-IT" sz="1400" b="0" i="1" smtClean="0">
                            <a:solidFill>
                              <a:schemeClr val="bg2">
                                <a:lumMod val="25000"/>
                              </a:schemeClr>
                            </a:solidFill>
                            <a:latin typeface="Cambria Math" panose="02040503050406030204" pitchFamily="18" charset="0"/>
                            <a:ea typeface="Cambria Math" panose="02040503050406030204" pitchFamily="18" charset="0"/>
                          </a:rPr>
                          <m:t>2</m:t>
                        </m:r>
                      </m:sub>
                    </m:sSub>
                    <m:sSub>
                      <m:sSubPr>
                        <m:ctrlPr>
                          <a:rPr lang="it-IT" sz="1400" b="0" i="1" smtClean="0">
                            <a:solidFill>
                              <a:schemeClr val="bg2">
                                <a:lumMod val="25000"/>
                              </a:schemeClr>
                            </a:solidFill>
                            <a:latin typeface="Cambria Math" panose="02040503050406030204" pitchFamily="18" charset="0"/>
                            <a:ea typeface="Cambria Math" panose="02040503050406030204" pitchFamily="18" charset="0"/>
                          </a:rPr>
                        </m:ctrlPr>
                      </m:sSubPr>
                      <m:e>
                        <m:r>
                          <a:rPr lang="it-IT" sz="1400" b="0" i="1" smtClean="0">
                            <a:solidFill>
                              <a:schemeClr val="bg2">
                                <a:lumMod val="25000"/>
                              </a:schemeClr>
                            </a:solidFill>
                            <a:latin typeface="Cambria Math" panose="02040503050406030204" pitchFamily="18" charset="0"/>
                            <a:ea typeface="Cambria Math" panose="02040503050406030204" pitchFamily="18" charset="0"/>
                          </a:rPr>
                          <m:t>𝑥</m:t>
                        </m:r>
                      </m:e>
                      <m:sub>
                        <m:r>
                          <a:rPr lang="it-IT" sz="1400" b="0" i="1" smtClean="0">
                            <a:solidFill>
                              <a:schemeClr val="bg2">
                                <a:lumMod val="25000"/>
                              </a:schemeClr>
                            </a:solidFill>
                            <a:latin typeface="Cambria Math" panose="02040503050406030204" pitchFamily="18" charset="0"/>
                            <a:ea typeface="Cambria Math" panose="02040503050406030204" pitchFamily="18" charset="0"/>
                          </a:rPr>
                          <m:t>𝑖𝑡</m:t>
                        </m:r>
                        <m:r>
                          <a:rPr lang="it-IT" sz="1400" b="0" i="1" smtClean="0">
                            <a:solidFill>
                              <a:schemeClr val="bg2">
                                <a:lumMod val="25000"/>
                              </a:schemeClr>
                            </a:solidFill>
                            <a:latin typeface="Cambria Math" panose="02040503050406030204" pitchFamily="18" charset="0"/>
                            <a:ea typeface="Cambria Math" panose="02040503050406030204" pitchFamily="18" charset="0"/>
                          </a:rPr>
                          <m:t>2</m:t>
                        </m:r>
                      </m:sub>
                    </m:sSub>
                    <m:r>
                      <a:rPr lang="it-IT" sz="1400" b="0" i="1" smtClean="0">
                        <a:solidFill>
                          <a:schemeClr val="bg2">
                            <a:lumMod val="25000"/>
                          </a:schemeClr>
                        </a:solidFill>
                        <a:latin typeface="Cambria Math" panose="02040503050406030204" pitchFamily="18" charset="0"/>
                        <a:ea typeface="Cambria Math" panose="02040503050406030204" pitchFamily="18" charset="0"/>
                      </a:rPr>
                      <m:t>+…+</m:t>
                    </m:r>
                    <m:sSub>
                      <m:sSubPr>
                        <m:ctrlPr>
                          <a:rPr lang="it-IT" sz="1400" b="0" i="1" smtClean="0">
                            <a:solidFill>
                              <a:schemeClr val="bg2">
                                <a:lumMod val="25000"/>
                              </a:schemeClr>
                            </a:solidFill>
                            <a:latin typeface="Cambria Math" panose="02040503050406030204" pitchFamily="18" charset="0"/>
                            <a:ea typeface="Cambria Math" panose="02040503050406030204" pitchFamily="18" charset="0"/>
                          </a:rPr>
                        </m:ctrlPr>
                      </m:sSubPr>
                      <m:e>
                        <m:r>
                          <a:rPr lang="it-IT" sz="1400" b="0" i="1" smtClean="0">
                            <a:solidFill>
                              <a:schemeClr val="bg2">
                                <a:lumMod val="25000"/>
                              </a:schemeClr>
                            </a:solidFill>
                            <a:latin typeface="Cambria Math" panose="02040503050406030204" pitchFamily="18" charset="0"/>
                            <a:ea typeface="Cambria Math" panose="02040503050406030204" pitchFamily="18" charset="0"/>
                          </a:rPr>
                          <m:t>𝛽</m:t>
                        </m:r>
                      </m:e>
                      <m:sub>
                        <m:r>
                          <a:rPr lang="it-IT" sz="1400" b="0" i="1" smtClean="0">
                            <a:solidFill>
                              <a:schemeClr val="bg2">
                                <a:lumMod val="25000"/>
                              </a:schemeClr>
                            </a:solidFill>
                            <a:latin typeface="Cambria Math" panose="02040503050406030204" pitchFamily="18" charset="0"/>
                            <a:ea typeface="Cambria Math" panose="02040503050406030204" pitchFamily="18" charset="0"/>
                          </a:rPr>
                          <m:t>𝑘</m:t>
                        </m:r>
                      </m:sub>
                    </m:sSub>
                    <m:sSub>
                      <m:sSubPr>
                        <m:ctrlPr>
                          <a:rPr lang="it-IT" sz="1400" b="0" i="1" smtClean="0">
                            <a:solidFill>
                              <a:schemeClr val="bg2">
                                <a:lumMod val="25000"/>
                              </a:schemeClr>
                            </a:solidFill>
                            <a:latin typeface="Cambria Math" panose="02040503050406030204" pitchFamily="18" charset="0"/>
                            <a:ea typeface="Cambria Math" panose="02040503050406030204" pitchFamily="18" charset="0"/>
                          </a:rPr>
                        </m:ctrlPr>
                      </m:sSubPr>
                      <m:e>
                        <m:r>
                          <a:rPr lang="it-IT" sz="1400" b="0" i="1" smtClean="0">
                            <a:solidFill>
                              <a:schemeClr val="bg2">
                                <a:lumMod val="25000"/>
                              </a:schemeClr>
                            </a:solidFill>
                            <a:latin typeface="Cambria Math" panose="02040503050406030204" pitchFamily="18" charset="0"/>
                            <a:ea typeface="Cambria Math" panose="02040503050406030204" pitchFamily="18" charset="0"/>
                          </a:rPr>
                          <m:t>𝑥</m:t>
                        </m:r>
                      </m:e>
                      <m:sub>
                        <m:r>
                          <a:rPr lang="it-IT" sz="1400" b="0" i="1" smtClean="0">
                            <a:solidFill>
                              <a:schemeClr val="bg2">
                                <a:lumMod val="25000"/>
                              </a:schemeClr>
                            </a:solidFill>
                            <a:latin typeface="Cambria Math" panose="02040503050406030204" pitchFamily="18" charset="0"/>
                            <a:ea typeface="Cambria Math" panose="02040503050406030204" pitchFamily="18" charset="0"/>
                          </a:rPr>
                          <m:t>𝑖𝑡𝑘</m:t>
                        </m:r>
                      </m:sub>
                    </m:sSub>
                    <m:r>
                      <a:rPr lang="it-IT" sz="1400" b="0" i="1" smtClean="0">
                        <a:solidFill>
                          <a:schemeClr val="bg2">
                            <a:lumMod val="25000"/>
                          </a:schemeClr>
                        </a:solidFill>
                        <a:latin typeface="Cambria Math" panose="02040503050406030204" pitchFamily="18" charset="0"/>
                        <a:ea typeface="Cambria Math" panose="02040503050406030204" pitchFamily="18" charset="0"/>
                      </a:rPr>
                      <m:t>+</m:t>
                    </m:r>
                    <m:sSub>
                      <m:sSubPr>
                        <m:ctrlPr>
                          <a:rPr lang="it-IT" sz="1400" i="1">
                            <a:solidFill>
                              <a:schemeClr val="bg2">
                                <a:lumMod val="25000"/>
                              </a:schemeClr>
                            </a:solidFill>
                            <a:latin typeface="Cambria Math" panose="02040503050406030204" pitchFamily="18" charset="0"/>
                            <a:ea typeface="Cambria Math" panose="02040503050406030204" pitchFamily="18" charset="0"/>
                          </a:rPr>
                        </m:ctrlPr>
                      </m:sSubPr>
                      <m:e>
                        <m:r>
                          <a:rPr lang="it-IT" sz="1400" i="1">
                            <a:solidFill>
                              <a:schemeClr val="bg2">
                                <a:lumMod val="25000"/>
                              </a:schemeClr>
                            </a:solidFill>
                            <a:latin typeface="Cambria Math" panose="02040503050406030204" pitchFamily="18" charset="0"/>
                            <a:ea typeface="Cambria Math" panose="02040503050406030204" pitchFamily="18" charset="0"/>
                          </a:rPr>
                          <m:t>𝜈</m:t>
                        </m:r>
                      </m:e>
                      <m:sub>
                        <m:r>
                          <a:rPr lang="it-IT" sz="1400" i="1">
                            <a:solidFill>
                              <a:schemeClr val="bg2">
                                <a:lumMod val="25000"/>
                              </a:schemeClr>
                            </a:solidFill>
                            <a:latin typeface="Cambria Math" panose="02040503050406030204" pitchFamily="18" charset="0"/>
                            <a:ea typeface="Cambria Math" panose="02040503050406030204" pitchFamily="18" charset="0"/>
                          </a:rPr>
                          <m:t>𝑖𝑡</m:t>
                        </m:r>
                      </m:sub>
                    </m:sSub>
                    <m:r>
                      <a:rPr lang="it-IT" sz="1400" b="0" i="1" smtClean="0">
                        <a:solidFill>
                          <a:schemeClr val="bg2">
                            <a:lumMod val="25000"/>
                          </a:schemeClr>
                        </a:solidFill>
                        <a:latin typeface="Cambria Math" panose="02040503050406030204" pitchFamily="18" charset="0"/>
                        <a:ea typeface="Cambria Math" panose="02040503050406030204" pitchFamily="18" charset="0"/>
                      </a:rPr>
                      <m:t>,  </m:t>
                    </m:r>
                    <m:r>
                      <a:rPr lang="it-IT" sz="1400" b="0" i="1" smtClean="0">
                        <a:solidFill>
                          <a:schemeClr val="bg2">
                            <a:lumMod val="25000"/>
                          </a:schemeClr>
                        </a:solidFill>
                        <a:latin typeface="Cambria Math" panose="02040503050406030204" pitchFamily="18" charset="0"/>
                        <a:ea typeface="Cambria Math" panose="02040503050406030204" pitchFamily="18" charset="0"/>
                      </a:rPr>
                      <m:t>𝑡</m:t>
                    </m:r>
                    <m:r>
                      <a:rPr lang="it-IT" sz="1400" b="0" i="1" smtClean="0">
                        <a:solidFill>
                          <a:schemeClr val="bg2">
                            <a:lumMod val="25000"/>
                          </a:schemeClr>
                        </a:solidFill>
                        <a:latin typeface="Cambria Math" panose="02040503050406030204" pitchFamily="18" charset="0"/>
                        <a:ea typeface="Cambria Math" panose="02040503050406030204" pitchFamily="18" charset="0"/>
                      </a:rPr>
                      <m:t>=1,2,…,</m:t>
                    </m:r>
                    <m:r>
                      <a:rPr lang="it-IT" sz="1400" b="0" i="1" smtClean="0">
                        <a:solidFill>
                          <a:schemeClr val="bg2">
                            <a:lumMod val="25000"/>
                          </a:schemeClr>
                        </a:solidFill>
                        <a:latin typeface="Cambria Math" panose="02040503050406030204" pitchFamily="18" charset="0"/>
                        <a:ea typeface="Cambria Math" panose="02040503050406030204" pitchFamily="18" charset="0"/>
                      </a:rPr>
                      <m:t>𝑇</m:t>
                    </m:r>
                  </m:oMath>
                </a14:m>
                <a:endParaRPr lang="en-US" sz="1400" dirty="0">
                  <a:solidFill>
                    <a:schemeClr val="bg2">
                      <a:lumMod val="25000"/>
                    </a:schemeClr>
                  </a:solidFill>
                  <a:latin typeface="Cambria Math" panose="02040503050406030204" pitchFamily="18" charset="0"/>
                  <a:ea typeface="Cambria Math" panose="02040503050406030204" pitchFamily="18" charset="0"/>
                </a:endParaRPr>
              </a:p>
              <a:p>
                <a:endParaRPr lang="en-US" sz="1400" dirty="0">
                  <a:solidFill>
                    <a:schemeClr val="bg2">
                      <a:lumMod val="25000"/>
                    </a:schemeClr>
                  </a:solidFill>
                  <a:latin typeface="Cambria Math" panose="02040503050406030204" pitchFamily="18" charset="0"/>
                  <a:ea typeface="Cambria Math" panose="02040503050406030204" pitchFamily="18" charset="0"/>
                </a:endParaRPr>
              </a:p>
              <a:p>
                <a:r>
                  <a:rPr lang="en-US" sz="1400" dirty="0">
                    <a:solidFill>
                      <a:schemeClr val="bg2">
                        <a:lumMod val="25000"/>
                      </a:schemeClr>
                    </a:solidFill>
                    <a:latin typeface="Cambria Math" panose="02040503050406030204" pitchFamily="18" charset="0"/>
                    <a:ea typeface="Cambria Math" panose="02040503050406030204" pitchFamily="18" charset="0"/>
                  </a:rPr>
                  <a:t>under the random affect assumption, we have that </a:t>
                </a:r>
                <a14:m>
                  <m:oMath xmlns:m="http://schemas.openxmlformats.org/officeDocument/2006/math">
                    <m:sSub>
                      <m:sSubPr>
                        <m:ctrlPr>
                          <a:rPr lang="it-IT" sz="1400" b="0" i="1" smtClean="0">
                            <a:solidFill>
                              <a:schemeClr val="bg2">
                                <a:lumMod val="25000"/>
                              </a:schemeClr>
                            </a:solidFill>
                            <a:latin typeface="Cambria Math" panose="02040503050406030204" pitchFamily="18" charset="0"/>
                            <a:ea typeface="Cambria Math" panose="02040503050406030204" pitchFamily="18" charset="0"/>
                          </a:rPr>
                        </m:ctrlPr>
                      </m:sSubPr>
                      <m:e>
                        <m:r>
                          <a:rPr lang="it-IT" sz="1400" b="0" i="1" smtClean="0">
                            <a:solidFill>
                              <a:schemeClr val="bg2">
                                <a:lumMod val="25000"/>
                              </a:schemeClr>
                            </a:solidFill>
                            <a:latin typeface="Cambria Math" panose="02040503050406030204" pitchFamily="18" charset="0"/>
                            <a:ea typeface="Cambria Math" panose="02040503050406030204" pitchFamily="18" charset="0"/>
                          </a:rPr>
                          <m:t>𝜈</m:t>
                        </m:r>
                      </m:e>
                      <m:sub>
                        <m:r>
                          <a:rPr lang="it-IT" sz="1400" b="0" i="1" smtClean="0">
                            <a:solidFill>
                              <a:schemeClr val="bg2">
                                <a:lumMod val="25000"/>
                              </a:schemeClr>
                            </a:solidFill>
                            <a:latin typeface="Cambria Math" panose="02040503050406030204" pitchFamily="18" charset="0"/>
                            <a:ea typeface="Cambria Math" panose="02040503050406030204" pitchFamily="18" charset="0"/>
                          </a:rPr>
                          <m:t>𝑖𝑡</m:t>
                        </m:r>
                      </m:sub>
                    </m:sSub>
                  </m:oMath>
                </a14:m>
                <a:r>
                  <a:rPr lang="en-US" sz="1400" dirty="0">
                    <a:solidFill>
                      <a:schemeClr val="bg2">
                        <a:lumMod val="25000"/>
                      </a:schemeClr>
                    </a:solidFill>
                    <a:latin typeface="Cambria Math" panose="02040503050406030204" pitchFamily="18" charset="0"/>
                    <a:ea typeface="Cambria Math" panose="02040503050406030204" pitchFamily="18" charset="0"/>
                  </a:rPr>
                  <a:t> are correlated across time:</a:t>
                </a:r>
              </a:p>
              <a:p>
                <a:endParaRPr lang="en-US" sz="1400" dirty="0">
                  <a:solidFill>
                    <a:schemeClr val="bg2">
                      <a:lumMod val="25000"/>
                    </a:schemeClr>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sz="1400" b="0" i="1" smtClean="0">
                          <a:solidFill>
                            <a:schemeClr val="bg2">
                              <a:lumMod val="25000"/>
                            </a:schemeClr>
                          </a:solidFill>
                          <a:latin typeface="Cambria Math" panose="02040503050406030204" pitchFamily="18" charset="0"/>
                          <a:ea typeface="Cambria Math" panose="02040503050406030204" pitchFamily="18" charset="0"/>
                        </a:rPr>
                        <m:t>𝐶𝑜𝑟𝑟</m:t>
                      </m:r>
                      <m:d>
                        <m:dPr>
                          <m:ctrlPr>
                            <a:rPr lang="it-IT" sz="1400" b="0" i="1" smtClean="0">
                              <a:solidFill>
                                <a:schemeClr val="bg2">
                                  <a:lumMod val="25000"/>
                                </a:schemeClr>
                              </a:solidFill>
                              <a:latin typeface="Cambria Math" panose="02040503050406030204" pitchFamily="18" charset="0"/>
                              <a:ea typeface="Cambria Math" panose="02040503050406030204" pitchFamily="18" charset="0"/>
                            </a:rPr>
                          </m:ctrlPr>
                        </m:dPr>
                        <m:e>
                          <m:sSub>
                            <m:sSubPr>
                              <m:ctrlPr>
                                <a:rPr lang="it-IT" sz="1400" b="0" i="1" smtClean="0">
                                  <a:solidFill>
                                    <a:schemeClr val="bg2">
                                      <a:lumMod val="25000"/>
                                    </a:schemeClr>
                                  </a:solidFill>
                                  <a:latin typeface="Cambria Math" panose="02040503050406030204" pitchFamily="18" charset="0"/>
                                  <a:ea typeface="Cambria Math" panose="02040503050406030204" pitchFamily="18" charset="0"/>
                                </a:rPr>
                              </m:ctrlPr>
                            </m:sSubPr>
                            <m:e>
                              <m:r>
                                <a:rPr lang="it-IT" sz="1400" b="0" i="1" smtClean="0">
                                  <a:solidFill>
                                    <a:schemeClr val="bg2">
                                      <a:lumMod val="25000"/>
                                    </a:schemeClr>
                                  </a:solidFill>
                                  <a:latin typeface="Cambria Math" panose="02040503050406030204" pitchFamily="18" charset="0"/>
                                  <a:ea typeface="Cambria Math" panose="02040503050406030204" pitchFamily="18" charset="0"/>
                                </a:rPr>
                                <m:t>𝜈</m:t>
                              </m:r>
                            </m:e>
                            <m:sub>
                              <m:r>
                                <a:rPr lang="it-IT" sz="1400" b="0" i="1" smtClean="0">
                                  <a:solidFill>
                                    <a:schemeClr val="bg2">
                                      <a:lumMod val="25000"/>
                                    </a:schemeClr>
                                  </a:solidFill>
                                  <a:latin typeface="Cambria Math" panose="02040503050406030204" pitchFamily="18" charset="0"/>
                                  <a:ea typeface="Cambria Math" panose="02040503050406030204" pitchFamily="18" charset="0"/>
                                </a:rPr>
                                <m:t>𝑖𝑡</m:t>
                              </m:r>
                            </m:sub>
                          </m:sSub>
                          <m:r>
                            <a:rPr lang="it-IT" sz="1400" b="0" i="1" smtClean="0">
                              <a:solidFill>
                                <a:schemeClr val="bg2">
                                  <a:lumMod val="25000"/>
                                </a:schemeClr>
                              </a:solidFill>
                              <a:latin typeface="Cambria Math" panose="02040503050406030204" pitchFamily="18" charset="0"/>
                              <a:ea typeface="Cambria Math" panose="02040503050406030204" pitchFamily="18" charset="0"/>
                            </a:rPr>
                            <m:t>,</m:t>
                          </m:r>
                          <m:sSub>
                            <m:sSubPr>
                              <m:ctrlPr>
                                <a:rPr lang="it-IT" sz="1400" b="0" i="1" smtClean="0">
                                  <a:solidFill>
                                    <a:schemeClr val="bg2">
                                      <a:lumMod val="25000"/>
                                    </a:schemeClr>
                                  </a:solidFill>
                                  <a:latin typeface="Cambria Math" panose="02040503050406030204" pitchFamily="18" charset="0"/>
                                  <a:ea typeface="Cambria Math" panose="02040503050406030204" pitchFamily="18" charset="0"/>
                                </a:rPr>
                              </m:ctrlPr>
                            </m:sSubPr>
                            <m:e>
                              <m:r>
                                <a:rPr lang="it-IT" sz="1400" b="0" i="1" smtClean="0">
                                  <a:solidFill>
                                    <a:schemeClr val="bg2">
                                      <a:lumMod val="25000"/>
                                    </a:schemeClr>
                                  </a:solidFill>
                                  <a:latin typeface="Cambria Math" panose="02040503050406030204" pitchFamily="18" charset="0"/>
                                  <a:ea typeface="Cambria Math" panose="02040503050406030204" pitchFamily="18" charset="0"/>
                                </a:rPr>
                                <m:t>𝜈</m:t>
                              </m:r>
                            </m:e>
                            <m:sub>
                              <m:r>
                                <a:rPr lang="it-IT" sz="1400" b="0" i="1" smtClean="0">
                                  <a:solidFill>
                                    <a:schemeClr val="bg2">
                                      <a:lumMod val="25000"/>
                                    </a:schemeClr>
                                  </a:solidFill>
                                  <a:latin typeface="Cambria Math" panose="02040503050406030204" pitchFamily="18" charset="0"/>
                                  <a:ea typeface="Cambria Math" panose="02040503050406030204" pitchFamily="18" charset="0"/>
                                </a:rPr>
                                <m:t>𝑖𝑠</m:t>
                              </m:r>
                            </m:sub>
                          </m:sSub>
                        </m:e>
                      </m:d>
                      <m:r>
                        <a:rPr lang="it-IT" sz="1400" b="0" i="1" smtClean="0">
                          <a:solidFill>
                            <a:schemeClr val="bg2">
                              <a:lumMod val="25000"/>
                            </a:schemeClr>
                          </a:solidFill>
                          <a:latin typeface="Cambria Math" panose="02040503050406030204" pitchFamily="18" charset="0"/>
                          <a:ea typeface="Cambria Math" panose="02040503050406030204" pitchFamily="18" charset="0"/>
                        </a:rPr>
                        <m:t>=</m:t>
                      </m:r>
                      <m:f>
                        <m:fPr>
                          <m:ctrlPr>
                            <a:rPr lang="it-IT" sz="1400" b="0" i="1" smtClean="0">
                              <a:solidFill>
                                <a:schemeClr val="bg2">
                                  <a:lumMod val="25000"/>
                                </a:schemeClr>
                              </a:solidFill>
                              <a:latin typeface="Cambria Math" panose="02040503050406030204" pitchFamily="18" charset="0"/>
                              <a:ea typeface="Cambria Math" panose="02040503050406030204" pitchFamily="18" charset="0"/>
                            </a:rPr>
                          </m:ctrlPr>
                        </m:fPr>
                        <m:num>
                          <m:sSubSup>
                            <m:sSubSupPr>
                              <m:ctrlPr>
                                <a:rPr lang="it-IT" sz="1400" b="0" i="1" smtClean="0">
                                  <a:solidFill>
                                    <a:schemeClr val="bg2">
                                      <a:lumMod val="25000"/>
                                    </a:schemeClr>
                                  </a:solidFill>
                                  <a:latin typeface="Cambria Math" panose="02040503050406030204" pitchFamily="18" charset="0"/>
                                  <a:ea typeface="Cambria Math" panose="02040503050406030204" pitchFamily="18" charset="0"/>
                                </a:rPr>
                              </m:ctrlPr>
                            </m:sSubSupPr>
                            <m:e>
                              <m:r>
                                <a:rPr lang="it-IT" sz="1400" b="0" i="1" smtClean="0">
                                  <a:solidFill>
                                    <a:schemeClr val="bg2">
                                      <a:lumMod val="25000"/>
                                    </a:schemeClr>
                                  </a:solidFill>
                                  <a:latin typeface="Cambria Math" panose="02040503050406030204" pitchFamily="18" charset="0"/>
                                  <a:ea typeface="Cambria Math" panose="02040503050406030204" pitchFamily="18" charset="0"/>
                                </a:rPr>
                                <m:t>𝜎</m:t>
                              </m:r>
                            </m:e>
                            <m:sub>
                              <m:r>
                                <a:rPr lang="it-IT" sz="1400" b="0" i="1" smtClean="0">
                                  <a:solidFill>
                                    <a:schemeClr val="bg2">
                                      <a:lumMod val="25000"/>
                                    </a:schemeClr>
                                  </a:solidFill>
                                  <a:latin typeface="Cambria Math" panose="02040503050406030204" pitchFamily="18" charset="0"/>
                                  <a:ea typeface="Cambria Math" panose="02040503050406030204" pitchFamily="18" charset="0"/>
                                </a:rPr>
                                <m:t>𝑎</m:t>
                              </m:r>
                            </m:sub>
                            <m:sup>
                              <m:r>
                                <a:rPr lang="it-IT" sz="1400" b="0" i="1" smtClean="0">
                                  <a:solidFill>
                                    <a:schemeClr val="bg2">
                                      <a:lumMod val="25000"/>
                                    </a:schemeClr>
                                  </a:solidFill>
                                  <a:latin typeface="Cambria Math" panose="02040503050406030204" pitchFamily="18" charset="0"/>
                                  <a:ea typeface="Cambria Math" panose="02040503050406030204" pitchFamily="18" charset="0"/>
                                </a:rPr>
                                <m:t>2</m:t>
                              </m:r>
                            </m:sup>
                          </m:sSubSup>
                        </m:num>
                        <m:den>
                          <m:d>
                            <m:dPr>
                              <m:ctrlPr>
                                <a:rPr lang="it-IT" sz="1400" b="0" i="1" smtClean="0">
                                  <a:solidFill>
                                    <a:schemeClr val="bg2">
                                      <a:lumMod val="25000"/>
                                    </a:schemeClr>
                                  </a:solidFill>
                                  <a:latin typeface="Cambria Math" panose="02040503050406030204" pitchFamily="18" charset="0"/>
                                  <a:ea typeface="Cambria Math" panose="02040503050406030204" pitchFamily="18" charset="0"/>
                                </a:rPr>
                              </m:ctrlPr>
                            </m:dPr>
                            <m:e>
                              <m:sSubSup>
                                <m:sSubSupPr>
                                  <m:ctrlPr>
                                    <a:rPr lang="it-IT" sz="1400" b="0" i="1" smtClean="0">
                                      <a:solidFill>
                                        <a:schemeClr val="bg2">
                                          <a:lumMod val="25000"/>
                                        </a:schemeClr>
                                      </a:solidFill>
                                      <a:latin typeface="Cambria Math" panose="02040503050406030204" pitchFamily="18" charset="0"/>
                                      <a:ea typeface="Cambria Math" panose="02040503050406030204" pitchFamily="18" charset="0"/>
                                    </a:rPr>
                                  </m:ctrlPr>
                                </m:sSubSupPr>
                                <m:e>
                                  <m:r>
                                    <a:rPr lang="it-IT" sz="1400" b="0" i="1" smtClean="0">
                                      <a:solidFill>
                                        <a:schemeClr val="bg2">
                                          <a:lumMod val="25000"/>
                                        </a:schemeClr>
                                      </a:solidFill>
                                      <a:latin typeface="Cambria Math" panose="02040503050406030204" pitchFamily="18" charset="0"/>
                                      <a:ea typeface="Cambria Math" panose="02040503050406030204" pitchFamily="18" charset="0"/>
                                    </a:rPr>
                                    <m:t>𝜎</m:t>
                                  </m:r>
                                </m:e>
                                <m:sub>
                                  <m:r>
                                    <a:rPr lang="it-IT" sz="1400" b="0" i="1" smtClean="0">
                                      <a:solidFill>
                                        <a:schemeClr val="bg2">
                                          <a:lumMod val="25000"/>
                                        </a:schemeClr>
                                      </a:solidFill>
                                      <a:latin typeface="Cambria Math" panose="02040503050406030204" pitchFamily="18" charset="0"/>
                                      <a:ea typeface="Cambria Math" panose="02040503050406030204" pitchFamily="18" charset="0"/>
                                    </a:rPr>
                                    <m:t>𝑢</m:t>
                                  </m:r>
                                </m:sub>
                                <m:sup>
                                  <m:r>
                                    <a:rPr lang="it-IT" sz="1400" b="0" i="1" smtClean="0">
                                      <a:solidFill>
                                        <a:schemeClr val="bg2">
                                          <a:lumMod val="25000"/>
                                        </a:schemeClr>
                                      </a:solidFill>
                                      <a:latin typeface="Cambria Math" panose="02040503050406030204" pitchFamily="18" charset="0"/>
                                      <a:ea typeface="Cambria Math" panose="02040503050406030204" pitchFamily="18" charset="0"/>
                                    </a:rPr>
                                    <m:t>2</m:t>
                                  </m:r>
                                </m:sup>
                              </m:sSubSup>
                              <m:r>
                                <a:rPr lang="it-IT" sz="1400" b="0" i="1" smtClean="0">
                                  <a:solidFill>
                                    <a:schemeClr val="bg2">
                                      <a:lumMod val="25000"/>
                                    </a:schemeClr>
                                  </a:solidFill>
                                  <a:latin typeface="Cambria Math" panose="02040503050406030204" pitchFamily="18" charset="0"/>
                                  <a:ea typeface="Cambria Math" panose="02040503050406030204" pitchFamily="18" charset="0"/>
                                </a:rPr>
                                <m:t>+</m:t>
                              </m:r>
                              <m:sSubSup>
                                <m:sSubSupPr>
                                  <m:ctrlPr>
                                    <a:rPr lang="it-IT" sz="1400" b="0" i="1" smtClean="0">
                                      <a:solidFill>
                                        <a:schemeClr val="bg2">
                                          <a:lumMod val="25000"/>
                                        </a:schemeClr>
                                      </a:solidFill>
                                      <a:latin typeface="Cambria Math" panose="02040503050406030204" pitchFamily="18" charset="0"/>
                                      <a:ea typeface="Cambria Math" panose="02040503050406030204" pitchFamily="18" charset="0"/>
                                    </a:rPr>
                                  </m:ctrlPr>
                                </m:sSubSupPr>
                                <m:e>
                                  <m:r>
                                    <a:rPr lang="it-IT" sz="1400" b="0" i="1" smtClean="0">
                                      <a:solidFill>
                                        <a:schemeClr val="bg2">
                                          <a:lumMod val="25000"/>
                                        </a:schemeClr>
                                      </a:solidFill>
                                      <a:latin typeface="Cambria Math" panose="02040503050406030204" pitchFamily="18" charset="0"/>
                                      <a:ea typeface="Cambria Math" panose="02040503050406030204" pitchFamily="18" charset="0"/>
                                    </a:rPr>
                                    <m:t>𝜎</m:t>
                                  </m:r>
                                </m:e>
                                <m:sub>
                                  <m:r>
                                    <a:rPr lang="it-IT" sz="1400" b="0" i="1" smtClean="0">
                                      <a:solidFill>
                                        <a:schemeClr val="bg2">
                                          <a:lumMod val="25000"/>
                                        </a:schemeClr>
                                      </a:solidFill>
                                      <a:latin typeface="Cambria Math" panose="02040503050406030204" pitchFamily="18" charset="0"/>
                                      <a:ea typeface="Cambria Math" panose="02040503050406030204" pitchFamily="18" charset="0"/>
                                    </a:rPr>
                                    <m:t>𝑎</m:t>
                                  </m:r>
                                </m:sub>
                                <m:sup>
                                  <m:r>
                                    <a:rPr lang="it-IT" sz="1400" b="0" i="1" smtClean="0">
                                      <a:solidFill>
                                        <a:schemeClr val="bg2">
                                          <a:lumMod val="25000"/>
                                        </a:schemeClr>
                                      </a:solidFill>
                                      <a:latin typeface="Cambria Math" panose="02040503050406030204" pitchFamily="18" charset="0"/>
                                      <a:ea typeface="Cambria Math" panose="02040503050406030204" pitchFamily="18" charset="0"/>
                                    </a:rPr>
                                    <m:t>2</m:t>
                                  </m:r>
                                </m:sup>
                              </m:sSubSup>
                            </m:e>
                          </m:d>
                        </m:den>
                      </m:f>
                      <m:r>
                        <a:rPr lang="it-IT" sz="1400" b="0" i="1" smtClean="0">
                          <a:solidFill>
                            <a:schemeClr val="bg2">
                              <a:lumMod val="25000"/>
                            </a:schemeClr>
                          </a:solidFill>
                          <a:latin typeface="Cambria Math" panose="02040503050406030204" pitchFamily="18" charset="0"/>
                          <a:ea typeface="Cambria Math" panose="02040503050406030204" pitchFamily="18" charset="0"/>
                        </a:rPr>
                        <m:t>,  </m:t>
                      </m:r>
                      <m:r>
                        <a:rPr lang="it-IT" sz="1400" b="0" i="1" smtClean="0">
                          <a:solidFill>
                            <a:schemeClr val="bg2">
                              <a:lumMod val="25000"/>
                            </a:schemeClr>
                          </a:solidFill>
                          <a:latin typeface="Cambria Math" panose="02040503050406030204" pitchFamily="18" charset="0"/>
                          <a:ea typeface="Cambria Math" panose="02040503050406030204" pitchFamily="18" charset="0"/>
                        </a:rPr>
                        <m:t>𝑡</m:t>
                      </m:r>
                      <m:r>
                        <a:rPr lang="it-IT" sz="1400" b="0" i="1" smtClean="0">
                          <a:solidFill>
                            <a:schemeClr val="bg2">
                              <a:lumMod val="25000"/>
                            </a:schemeClr>
                          </a:solidFill>
                          <a:latin typeface="Cambria Math" panose="02040503050406030204" pitchFamily="18" charset="0"/>
                          <a:ea typeface="Cambria Math" panose="02040503050406030204" pitchFamily="18" charset="0"/>
                        </a:rPr>
                        <m:t>≠</m:t>
                      </m:r>
                      <m:r>
                        <a:rPr lang="it-IT" sz="1400" b="0" i="1" smtClean="0">
                          <a:solidFill>
                            <a:schemeClr val="bg2">
                              <a:lumMod val="25000"/>
                            </a:schemeClr>
                          </a:solidFill>
                          <a:latin typeface="Cambria Math" panose="02040503050406030204" pitchFamily="18" charset="0"/>
                          <a:ea typeface="Cambria Math" panose="02040503050406030204" pitchFamily="18" charset="0"/>
                        </a:rPr>
                        <m:t>𝑠</m:t>
                      </m:r>
                    </m:oMath>
                  </m:oMathPara>
                </a14:m>
                <a:endParaRPr lang="en-US" sz="1400" dirty="0">
                  <a:solidFill>
                    <a:schemeClr val="bg2">
                      <a:lumMod val="25000"/>
                    </a:schemeClr>
                  </a:solidFill>
                  <a:latin typeface="Cambria Math" panose="02040503050406030204" pitchFamily="18" charset="0"/>
                  <a:ea typeface="Cambria Math" panose="02040503050406030204" pitchFamily="18" charset="0"/>
                </a:endParaRPr>
              </a:p>
              <a:p>
                <a:r>
                  <a:rPr lang="en-US" sz="1400" dirty="0">
                    <a:solidFill>
                      <a:schemeClr val="bg2">
                        <a:lumMod val="25000"/>
                      </a:schemeClr>
                    </a:solidFill>
                    <a:latin typeface="Cambria Math" panose="02040503050406030204" pitchFamily="18" charset="0"/>
                    <a:ea typeface="Cambria Math" panose="02040503050406030204" pitchFamily="18" charset="0"/>
                  </a:rPr>
                  <a:t>The </a:t>
                </a:r>
                <a:r>
                  <a:rPr lang="en-US" sz="1400" b="1" dirty="0">
                    <a:solidFill>
                      <a:schemeClr val="bg2">
                        <a:lumMod val="25000"/>
                      </a:schemeClr>
                    </a:solidFill>
                    <a:latin typeface="Cambria Math" panose="02040503050406030204" pitchFamily="18" charset="0"/>
                    <a:ea typeface="Cambria Math" panose="02040503050406030204" pitchFamily="18" charset="0"/>
                  </a:rPr>
                  <a:t>RE estimator </a:t>
                </a:r>
                <a:r>
                  <a:rPr lang="en-US" sz="1400" dirty="0">
                    <a:solidFill>
                      <a:schemeClr val="bg2">
                        <a:lumMod val="25000"/>
                      </a:schemeClr>
                    </a:solidFill>
                    <a:latin typeface="Cambria Math" panose="02040503050406030204" pitchFamily="18" charset="0"/>
                    <a:ea typeface="Cambria Math" panose="02040503050406030204" pitchFamily="18" charset="0"/>
                  </a:rPr>
                  <a:t>is given by:</a:t>
                </a:r>
              </a:p>
              <a:p>
                <a:endParaRPr lang="en-US" sz="1400" dirty="0">
                  <a:solidFill>
                    <a:schemeClr val="bg2">
                      <a:lumMod val="25000"/>
                    </a:schemeClr>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sSubPr>
                        <m:e>
                          <m:r>
                            <a:rPr lang="it-IT" sz="1600" b="0" i="1" smtClean="0">
                              <a:solidFill>
                                <a:schemeClr val="bg2">
                                  <a:lumMod val="25000"/>
                                </a:schemeClr>
                              </a:solidFill>
                              <a:latin typeface="Cambria Math" panose="02040503050406030204" pitchFamily="18" charset="0"/>
                              <a:ea typeface="Cambria Math" panose="02040503050406030204" pitchFamily="18" charset="0"/>
                            </a:rPr>
                            <m:t>𝑦</m:t>
                          </m:r>
                        </m:e>
                        <m:sub>
                          <m:r>
                            <a:rPr lang="it-IT" sz="1600" b="0" i="1" smtClean="0">
                              <a:solidFill>
                                <a:schemeClr val="bg2">
                                  <a:lumMod val="25000"/>
                                </a:schemeClr>
                              </a:solidFill>
                              <a:latin typeface="Cambria Math" panose="02040503050406030204" pitchFamily="18" charset="0"/>
                              <a:ea typeface="Cambria Math" panose="02040503050406030204" pitchFamily="18" charset="0"/>
                            </a:rPr>
                            <m:t>𝑖𝑡</m:t>
                          </m:r>
                        </m:sub>
                      </m:sSub>
                      <m:r>
                        <a:rPr lang="it-IT" sz="1600" b="0" i="1" smtClean="0">
                          <a:solidFill>
                            <a:schemeClr val="bg2">
                              <a:lumMod val="25000"/>
                            </a:schemeClr>
                          </a:solidFill>
                          <a:latin typeface="Cambria Math" panose="02040503050406030204" pitchFamily="18" charset="0"/>
                          <a:ea typeface="Cambria Math" panose="02040503050406030204" pitchFamily="18" charset="0"/>
                        </a:rPr>
                        <m:t>−</m:t>
                      </m:r>
                      <m:r>
                        <a:rPr lang="it-IT" sz="1600" b="0" i="1" smtClean="0">
                          <a:solidFill>
                            <a:schemeClr val="bg2">
                              <a:lumMod val="25000"/>
                            </a:schemeClr>
                          </a:solidFill>
                          <a:latin typeface="Cambria Math" panose="02040503050406030204" pitchFamily="18" charset="0"/>
                          <a:ea typeface="Cambria Math" panose="02040503050406030204" pitchFamily="18" charset="0"/>
                        </a:rPr>
                        <m:t>𝜃</m:t>
                      </m:r>
                      <m:sSub>
                        <m:sSubPr>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sSubPr>
                        <m:e>
                          <m:acc>
                            <m:accPr>
                              <m:chr m:val="̅"/>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accPr>
                            <m:e>
                              <m:r>
                                <a:rPr lang="it-IT" sz="1600" b="0" i="1" smtClean="0">
                                  <a:solidFill>
                                    <a:schemeClr val="bg2">
                                      <a:lumMod val="25000"/>
                                    </a:schemeClr>
                                  </a:solidFill>
                                  <a:latin typeface="Cambria Math" panose="02040503050406030204" pitchFamily="18" charset="0"/>
                                  <a:ea typeface="Cambria Math" panose="02040503050406030204" pitchFamily="18" charset="0"/>
                                </a:rPr>
                                <m:t>𝑦</m:t>
                              </m:r>
                            </m:e>
                          </m:acc>
                        </m:e>
                        <m:sub>
                          <m:r>
                            <a:rPr lang="it-IT" sz="1600" b="0" i="1" smtClean="0">
                              <a:solidFill>
                                <a:schemeClr val="bg2">
                                  <a:lumMod val="25000"/>
                                </a:schemeClr>
                              </a:solidFill>
                              <a:latin typeface="Cambria Math" panose="02040503050406030204" pitchFamily="18" charset="0"/>
                              <a:ea typeface="Cambria Math" panose="02040503050406030204" pitchFamily="18" charset="0"/>
                            </a:rPr>
                            <m:t>𝑖</m:t>
                          </m:r>
                        </m:sub>
                      </m:sSub>
                      <m:r>
                        <a:rPr lang="it-IT" sz="1600" b="0" i="1" smtClean="0">
                          <a:solidFill>
                            <a:schemeClr val="bg2">
                              <a:lumMod val="25000"/>
                            </a:schemeClr>
                          </a:solidFill>
                          <a:latin typeface="Cambria Math" panose="02040503050406030204" pitchFamily="18" charset="0"/>
                          <a:ea typeface="Cambria Math" panose="02040503050406030204" pitchFamily="18" charset="0"/>
                        </a:rPr>
                        <m:t>=</m:t>
                      </m:r>
                      <m:sSub>
                        <m:sSubPr>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sSubPr>
                        <m:e>
                          <m:r>
                            <a:rPr lang="it-IT" sz="1600" b="0" i="1" smtClean="0">
                              <a:solidFill>
                                <a:schemeClr val="bg2">
                                  <a:lumMod val="25000"/>
                                </a:schemeClr>
                              </a:solidFill>
                              <a:latin typeface="Cambria Math" panose="02040503050406030204" pitchFamily="18" charset="0"/>
                              <a:ea typeface="Cambria Math" panose="02040503050406030204" pitchFamily="18" charset="0"/>
                            </a:rPr>
                            <m:t>𝛽</m:t>
                          </m:r>
                        </m:e>
                        <m:sub>
                          <m:r>
                            <a:rPr lang="it-IT" sz="1600" b="0" i="1" smtClean="0">
                              <a:solidFill>
                                <a:schemeClr val="bg2">
                                  <a:lumMod val="25000"/>
                                </a:schemeClr>
                              </a:solidFill>
                              <a:latin typeface="Cambria Math" panose="02040503050406030204" pitchFamily="18" charset="0"/>
                              <a:ea typeface="Cambria Math" panose="02040503050406030204" pitchFamily="18" charset="0"/>
                            </a:rPr>
                            <m:t>0</m:t>
                          </m:r>
                        </m:sub>
                      </m:sSub>
                      <m:d>
                        <m:dPr>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dPr>
                        <m:e>
                          <m:r>
                            <a:rPr lang="it-IT" sz="1600" b="0" i="1" smtClean="0">
                              <a:solidFill>
                                <a:schemeClr val="bg2">
                                  <a:lumMod val="25000"/>
                                </a:schemeClr>
                              </a:solidFill>
                              <a:latin typeface="Cambria Math" panose="02040503050406030204" pitchFamily="18" charset="0"/>
                              <a:ea typeface="Cambria Math" panose="02040503050406030204" pitchFamily="18" charset="0"/>
                            </a:rPr>
                            <m:t>1−</m:t>
                          </m:r>
                          <m:r>
                            <a:rPr lang="it-IT" sz="1600" b="0" i="1" smtClean="0">
                              <a:solidFill>
                                <a:schemeClr val="bg2">
                                  <a:lumMod val="25000"/>
                                </a:schemeClr>
                              </a:solidFill>
                              <a:latin typeface="Cambria Math" panose="02040503050406030204" pitchFamily="18" charset="0"/>
                              <a:ea typeface="Cambria Math" panose="02040503050406030204" pitchFamily="18" charset="0"/>
                            </a:rPr>
                            <m:t>𝜃</m:t>
                          </m:r>
                        </m:e>
                      </m:d>
                      <m:r>
                        <a:rPr lang="it-IT" sz="1600" b="0" i="1" smtClean="0">
                          <a:solidFill>
                            <a:schemeClr val="bg2">
                              <a:lumMod val="25000"/>
                            </a:schemeClr>
                          </a:solidFill>
                          <a:latin typeface="Cambria Math" panose="02040503050406030204" pitchFamily="18" charset="0"/>
                          <a:ea typeface="Cambria Math" panose="02040503050406030204" pitchFamily="18" charset="0"/>
                        </a:rPr>
                        <m:t>+</m:t>
                      </m:r>
                      <m:sSub>
                        <m:sSubPr>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sSubPr>
                        <m:e>
                          <m:r>
                            <a:rPr lang="it-IT" sz="1600" b="0" i="1" smtClean="0">
                              <a:solidFill>
                                <a:schemeClr val="bg2">
                                  <a:lumMod val="25000"/>
                                </a:schemeClr>
                              </a:solidFill>
                              <a:latin typeface="Cambria Math" panose="02040503050406030204" pitchFamily="18" charset="0"/>
                              <a:ea typeface="Cambria Math" panose="02040503050406030204" pitchFamily="18" charset="0"/>
                            </a:rPr>
                            <m:t>𝛽</m:t>
                          </m:r>
                        </m:e>
                        <m:sub>
                          <m:r>
                            <a:rPr lang="it-IT" sz="1600" b="0" i="1" smtClean="0">
                              <a:solidFill>
                                <a:schemeClr val="bg2">
                                  <a:lumMod val="25000"/>
                                </a:schemeClr>
                              </a:solidFill>
                              <a:latin typeface="Cambria Math" panose="02040503050406030204" pitchFamily="18" charset="0"/>
                              <a:ea typeface="Cambria Math" panose="02040503050406030204" pitchFamily="18" charset="0"/>
                            </a:rPr>
                            <m:t>1</m:t>
                          </m:r>
                        </m:sub>
                      </m:sSub>
                      <m:d>
                        <m:dPr>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dPr>
                        <m:e>
                          <m:sSub>
                            <m:sSubPr>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sSubPr>
                            <m:e>
                              <m:r>
                                <a:rPr lang="it-IT" sz="1600" b="0" i="1" smtClean="0">
                                  <a:solidFill>
                                    <a:schemeClr val="bg2">
                                      <a:lumMod val="25000"/>
                                    </a:schemeClr>
                                  </a:solidFill>
                                  <a:latin typeface="Cambria Math" panose="02040503050406030204" pitchFamily="18" charset="0"/>
                                  <a:ea typeface="Cambria Math" panose="02040503050406030204" pitchFamily="18" charset="0"/>
                                </a:rPr>
                                <m:t>𝑥</m:t>
                              </m:r>
                            </m:e>
                            <m:sub>
                              <m:r>
                                <a:rPr lang="it-IT" sz="1600" b="0" i="1" smtClean="0">
                                  <a:solidFill>
                                    <a:schemeClr val="bg2">
                                      <a:lumMod val="25000"/>
                                    </a:schemeClr>
                                  </a:solidFill>
                                  <a:latin typeface="Cambria Math" panose="02040503050406030204" pitchFamily="18" charset="0"/>
                                  <a:ea typeface="Cambria Math" panose="02040503050406030204" pitchFamily="18" charset="0"/>
                                </a:rPr>
                                <m:t>𝑖𝑡</m:t>
                              </m:r>
                              <m:r>
                                <a:rPr lang="it-IT" sz="1600" b="0" i="1" smtClean="0">
                                  <a:solidFill>
                                    <a:schemeClr val="bg2">
                                      <a:lumMod val="25000"/>
                                    </a:schemeClr>
                                  </a:solidFill>
                                  <a:latin typeface="Cambria Math" panose="02040503050406030204" pitchFamily="18" charset="0"/>
                                  <a:ea typeface="Cambria Math" panose="02040503050406030204" pitchFamily="18" charset="0"/>
                                </a:rPr>
                                <m:t>1</m:t>
                              </m:r>
                            </m:sub>
                          </m:sSub>
                          <m:r>
                            <a:rPr lang="it-IT" sz="1600" b="0" i="1" smtClean="0">
                              <a:solidFill>
                                <a:schemeClr val="bg2">
                                  <a:lumMod val="25000"/>
                                </a:schemeClr>
                              </a:solidFill>
                              <a:latin typeface="Cambria Math" panose="02040503050406030204" pitchFamily="18" charset="0"/>
                              <a:ea typeface="Cambria Math" panose="02040503050406030204" pitchFamily="18" charset="0"/>
                            </a:rPr>
                            <m:t>−</m:t>
                          </m:r>
                          <m:r>
                            <a:rPr lang="it-IT" sz="1600" b="0" i="1" smtClean="0">
                              <a:solidFill>
                                <a:schemeClr val="bg2">
                                  <a:lumMod val="25000"/>
                                </a:schemeClr>
                              </a:solidFill>
                              <a:latin typeface="Cambria Math" panose="02040503050406030204" pitchFamily="18" charset="0"/>
                              <a:ea typeface="Cambria Math" panose="02040503050406030204" pitchFamily="18" charset="0"/>
                            </a:rPr>
                            <m:t>𝜃</m:t>
                          </m:r>
                          <m:sSub>
                            <m:sSubPr>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sSubPr>
                            <m:e>
                              <m:acc>
                                <m:accPr>
                                  <m:chr m:val="̅"/>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accPr>
                                <m:e>
                                  <m:r>
                                    <a:rPr lang="it-IT" sz="1600" b="0" i="1" smtClean="0">
                                      <a:solidFill>
                                        <a:schemeClr val="bg2">
                                          <a:lumMod val="25000"/>
                                        </a:schemeClr>
                                      </a:solidFill>
                                      <a:latin typeface="Cambria Math" panose="02040503050406030204" pitchFamily="18" charset="0"/>
                                      <a:ea typeface="Cambria Math" panose="02040503050406030204" pitchFamily="18" charset="0"/>
                                    </a:rPr>
                                    <m:t>𝑥</m:t>
                                  </m:r>
                                </m:e>
                              </m:acc>
                            </m:e>
                            <m:sub>
                              <m:r>
                                <a:rPr lang="it-IT" sz="1600" b="0" i="1" smtClean="0">
                                  <a:solidFill>
                                    <a:schemeClr val="bg2">
                                      <a:lumMod val="25000"/>
                                    </a:schemeClr>
                                  </a:solidFill>
                                  <a:latin typeface="Cambria Math" panose="02040503050406030204" pitchFamily="18" charset="0"/>
                                  <a:ea typeface="Cambria Math" panose="02040503050406030204" pitchFamily="18" charset="0"/>
                                </a:rPr>
                                <m:t>𝑖</m:t>
                              </m:r>
                              <m:r>
                                <a:rPr lang="it-IT" sz="1600" b="0" i="1" smtClean="0">
                                  <a:solidFill>
                                    <a:schemeClr val="bg2">
                                      <a:lumMod val="25000"/>
                                    </a:schemeClr>
                                  </a:solidFill>
                                  <a:latin typeface="Cambria Math" panose="02040503050406030204" pitchFamily="18" charset="0"/>
                                  <a:ea typeface="Cambria Math" panose="02040503050406030204" pitchFamily="18" charset="0"/>
                                </a:rPr>
                                <m:t>1</m:t>
                              </m:r>
                            </m:sub>
                          </m:sSub>
                        </m:e>
                      </m:d>
                      <m:r>
                        <a:rPr lang="it-IT" sz="1600" b="0" i="1" smtClean="0">
                          <a:solidFill>
                            <a:schemeClr val="bg2">
                              <a:lumMod val="25000"/>
                            </a:schemeClr>
                          </a:solidFill>
                          <a:latin typeface="Cambria Math" panose="02040503050406030204" pitchFamily="18" charset="0"/>
                          <a:ea typeface="Cambria Math" panose="02040503050406030204" pitchFamily="18" charset="0"/>
                        </a:rPr>
                        <m:t>+…+</m:t>
                      </m:r>
                      <m:sSub>
                        <m:sSubPr>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sSubPr>
                        <m:e>
                          <m:r>
                            <a:rPr lang="it-IT" sz="1600" b="0" i="1" smtClean="0">
                              <a:solidFill>
                                <a:schemeClr val="bg2">
                                  <a:lumMod val="25000"/>
                                </a:schemeClr>
                              </a:solidFill>
                              <a:latin typeface="Cambria Math" panose="02040503050406030204" pitchFamily="18" charset="0"/>
                              <a:ea typeface="Cambria Math" panose="02040503050406030204" pitchFamily="18" charset="0"/>
                            </a:rPr>
                            <m:t>𝛽</m:t>
                          </m:r>
                        </m:e>
                        <m:sub>
                          <m:r>
                            <a:rPr lang="it-IT" sz="1600" b="0" i="1" smtClean="0">
                              <a:solidFill>
                                <a:schemeClr val="bg2">
                                  <a:lumMod val="25000"/>
                                </a:schemeClr>
                              </a:solidFill>
                              <a:latin typeface="Cambria Math" panose="02040503050406030204" pitchFamily="18" charset="0"/>
                              <a:ea typeface="Cambria Math" panose="02040503050406030204" pitchFamily="18" charset="0"/>
                            </a:rPr>
                            <m:t>𝑘</m:t>
                          </m:r>
                        </m:sub>
                      </m:sSub>
                      <m:d>
                        <m:dPr>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dPr>
                        <m:e>
                          <m:sSub>
                            <m:sSubPr>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sSubPr>
                            <m:e>
                              <m:r>
                                <a:rPr lang="it-IT" sz="1600" b="0" i="1" smtClean="0">
                                  <a:solidFill>
                                    <a:schemeClr val="bg2">
                                      <a:lumMod val="25000"/>
                                    </a:schemeClr>
                                  </a:solidFill>
                                  <a:latin typeface="Cambria Math" panose="02040503050406030204" pitchFamily="18" charset="0"/>
                                  <a:ea typeface="Cambria Math" panose="02040503050406030204" pitchFamily="18" charset="0"/>
                                </a:rPr>
                                <m:t>𝑥</m:t>
                              </m:r>
                            </m:e>
                            <m:sub>
                              <m:r>
                                <a:rPr lang="it-IT" sz="1600" b="0" i="1" smtClean="0">
                                  <a:solidFill>
                                    <a:schemeClr val="bg2">
                                      <a:lumMod val="25000"/>
                                    </a:schemeClr>
                                  </a:solidFill>
                                  <a:latin typeface="Cambria Math" panose="02040503050406030204" pitchFamily="18" charset="0"/>
                                  <a:ea typeface="Cambria Math" panose="02040503050406030204" pitchFamily="18" charset="0"/>
                                </a:rPr>
                                <m:t>𝑖𝑡𝑘</m:t>
                              </m:r>
                            </m:sub>
                          </m:sSub>
                          <m:r>
                            <a:rPr lang="it-IT" sz="1600" b="0" i="1" smtClean="0">
                              <a:solidFill>
                                <a:schemeClr val="bg2">
                                  <a:lumMod val="25000"/>
                                </a:schemeClr>
                              </a:solidFill>
                              <a:latin typeface="Cambria Math" panose="02040503050406030204" pitchFamily="18" charset="0"/>
                              <a:ea typeface="Cambria Math" panose="02040503050406030204" pitchFamily="18" charset="0"/>
                            </a:rPr>
                            <m:t>−</m:t>
                          </m:r>
                          <m:r>
                            <a:rPr lang="it-IT" sz="1600" b="0" i="1" smtClean="0">
                              <a:solidFill>
                                <a:schemeClr val="bg2">
                                  <a:lumMod val="25000"/>
                                </a:schemeClr>
                              </a:solidFill>
                              <a:latin typeface="Cambria Math" panose="02040503050406030204" pitchFamily="18" charset="0"/>
                              <a:ea typeface="Cambria Math" panose="02040503050406030204" pitchFamily="18" charset="0"/>
                            </a:rPr>
                            <m:t>𝜃</m:t>
                          </m:r>
                          <m:sSub>
                            <m:sSubPr>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sSubPr>
                            <m:e>
                              <m:acc>
                                <m:accPr>
                                  <m:chr m:val="̂"/>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accPr>
                                <m:e>
                                  <m:r>
                                    <a:rPr lang="it-IT" sz="1600" b="0" i="1" smtClean="0">
                                      <a:solidFill>
                                        <a:schemeClr val="bg2">
                                          <a:lumMod val="25000"/>
                                        </a:schemeClr>
                                      </a:solidFill>
                                      <a:latin typeface="Cambria Math" panose="02040503050406030204" pitchFamily="18" charset="0"/>
                                      <a:ea typeface="Cambria Math" panose="02040503050406030204" pitchFamily="18" charset="0"/>
                                    </a:rPr>
                                    <m:t>𝑥</m:t>
                                  </m:r>
                                </m:e>
                              </m:acc>
                            </m:e>
                            <m:sub>
                              <m:r>
                                <a:rPr lang="it-IT" sz="1600" b="0" i="1" smtClean="0">
                                  <a:solidFill>
                                    <a:schemeClr val="bg2">
                                      <a:lumMod val="25000"/>
                                    </a:schemeClr>
                                  </a:solidFill>
                                  <a:latin typeface="Cambria Math" panose="02040503050406030204" pitchFamily="18" charset="0"/>
                                  <a:ea typeface="Cambria Math" panose="02040503050406030204" pitchFamily="18" charset="0"/>
                                </a:rPr>
                                <m:t>𝑖𝑘</m:t>
                              </m:r>
                            </m:sub>
                          </m:sSub>
                        </m:e>
                      </m:d>
                      <m:r>
                        <a:rPr lang="it-IT" sz="1600" b="0" i="1" smtClean="0">
                          <a:solidFill>
                            <a:schemeClr val="bg2">
                              <a:lumMod val="25000"/>
                            </a:schemeClr>
                          </a:solidFill>
                          <a:latin typeface="Cambria Math" panose="02040503050406030204" pitchFamily="18" charset="0"/>
                          <a:ea typeface="Cambria Math" panose="02040503050406030204" pitchFamily="18" charset="0"/>
                        </a:rPr>
                        <m:t>+</m:t>
                      </m:r>
                      <m:d>
                        <m:dPr>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dPr>
                        <m:e>
                          <m:sSub>
                            <m:sSubPr>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sSubPr>
                            <m:e>
                              <m:r>
                                <a:rPr lang="it-IT" sz="1600" i="1">
                                  <a:solidFill>
                                    <a:schemeClr val="bg2">
                                      <a:lumMod val="25000"/>
                                    </a:schemeClr>
                                  </a:solidFill>
                                  <a:latin typeface="Cambria Math" panose="02040503050406030204" pitchFamily="18" charset="0"/>
                                  <a:ea typeface="Cambria Math" panose="02040503050406030204" pitchFamily="18" charset="0"/>
                                </a:rPr>
                                <m:t>𝜈</m:t>
                              </m:r>
                            </m:e>
                            <m:sub>
                              <m:r>
                                <a:rPr lang="it-IT" sz="1600" b="0" i="1" smtClean="0">
                                  <a:solidFill>
                                    <a:schemeClr val="bg2">
                                      <a:lumMod val="25000"/>
                                    </a:schemeClr>
                                  </a:solidFill>
                                  <a:latin typeface="Cambria Math" panose="02040503050406030204" pitchFamily="18" charset="0"/>
                                  <a:ea typeface="Cambria Math" panose="02040503050406030204" pitchFamily="18" charset="0"/>
                                </a:rPr>
                                <m:t>𝑖𝑡</m:t>
                              </m:r>
                            </m:sub>
                          </m:sSub>
                          <m:r>
                            <a:rPr lang="it-IT" sz="1600" b="0" i="1" smtClean="0">
                              <a:solidFill>
                                <a:schemeClr val="bg2">
                                  <a:lumMod val="25000"/>
                                </a:schemeClr>
                              </a:solidFill>
                              <a:latin typeface="Cambria Math" panose="02040503050406030204" pitchFamily="18" charset="0"/>
                              <a:ea typeface="Cambria Math" panose="02040503050406030204" pitchFamily="18" charset="0"/>
                            </a:rPr>
                            <m:t>−</m:t>
                          </m:r>
                          <m:r>
                            <a:rPr lang="it-IT" sz="1600" b="0" i="1" smtClean="0">
                              <a:solidFill>
                                <a:schemeClr val="bg2">
                                  <a:lumMod val="25000"/>
                                </a:schemeClr>
                              </a:solidFill>
                              <a:latin typeface="Cambria Math" panose="02040503050406030204" pitchFamily="18" charset="0"/>
                              <a:ea typeface="Cambria Math" panose="02040503050406030204" pitchFamily="18" charset="0"/>
                            </a:rPr>
                            <m:t>𝜃</m:t>
                          </m:r>
                          <m:sSub>
                            <m:sSubPr>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sSubPr>
                            <m:e>
                              <m:acc>
                                <m:accPr>
                                  <m:chr m:val="̅"/>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accPr>
                                <m:e>
                                  <m:r>
                                    <a:rPr lang="it-IT" sz="1600" b="0" i="1" smtClean="0">
                                      <a:solidFill>
                                        <a:schemeClr val="bg2">
                                          <a:lumMod val="25000"/>
                                        </a:schemeClr>
                                      </a:solidFill>
                                      <a:latin typeface="Cambria Math" panose="02040503050406030204" pitchFamily="18" charset="0"/>
                                      <a:ea typeface="Cambria Math" panose="02040503050406030204" pitchFamily="18" charset="0"/>
                                    </a:rPr>
                                    <m:t>𝜈</m:t>
                                  </m:r>
                                </m:e>
                              </m:acc>
                            </m:e>
                            <m:sub>
                              <m:r>
                                <a:rPr lang="it-IT" sz="1600" b="0" i="1" smtClean="0">
                                  <a:solidFill>
                                    <a:schemeClr val="bg2">
                                      <a:lumMod val="25000"/>
                                    </a:schemeClr>
                                  </a:solidFill>
                                  <a:latin typeface="Cambria Math" panose="02040503050406030204" pitchFamily="18" charset="0"/>
                                  <a:ea typeface="Cambria Math" panose="02040503050406030204" pitchFamily="18" charset="0"/>
                                </a:rPr>
                                <m:t>𝑖</m:t>
                              </m:r>
                            </m:sub>
                          </m:sSub>
                        </m:e>
                      </m:d>
                      <m:r>
                        <a:rPr lang="en-US" sz="1600" b="0" i="1" smtClean="0">
                          <a:solidFill>
                            <a:schemeClr val="bg2">
                              <a:lumMod val="25000"/>
                            </a:schemeClr>
                          </a:solidFill>
                          <a:latin typeface="Cambria Math" panose="02040503050406030204" pitchFamily="18" charset="0"/>
                          <a:ea typeface="Cambria Math" panose="02040503050406030204" pitchFamily="18" charset="0"/>
                        </a:rPr>
                        <m:t>,  </m:t>
                      </m:r>
                      <m:r>
                        <a:rPr lang="it-IT" sz="1600" b="0" i="1" smtClean="0">
                          <a:solidFill>
                            <a:schemeClr val="bg2">
                              <a:lumMod val="25000"/>
                            </a:schemeClr>
                          </a:solidFill>
                          <a:latin typeface="Cambria Math" panose="02040503050406030204" pitchFamily="18" charset="0"/>
                          <a:ea typeface="Cambria Math" panose="02040503050406030204" pitchFamily="18" charset="0"/>
                        </a:rPr>
                        <m:t>𝜃</m:t>
                      </m:r>
                      <m:r>
                        <a:rPr lang="it-IT" sz="1600" b="0" i="1" smtClean="0">
                          <a:solidFill>
                            <a:schemeClr val="bg2">
                              <a:lumMod val="25000"/>
                            </a:schemeClr>
                          </a:solidFill>
                          <a:latin typeface="Cambria Math" panose="02040503050406030204" pitchFamily="18" charset="0"/>
                          <a:ea typeface="Cambria Math" panose="02040503050406030204" pitchFamily="18" charset="0"/>
                        </a:rPr>
                        <m:t>=1−</m:t>
                      </m:r>
                      <m:sSup>
                        <m:sSupPr>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sSupPr>
                        <m:e>
                          <m:d>
                            <m:dPr>
                              <m:begChr m:val="["/>
                              <m:endChr m:val="]"/>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dPr>
                            <m:e>
                              <m:f>
                                <m:fPr>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fPr>
                                <m:num>
                                  <m:sSubSup>
                                    <m:sSubSupPr>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sSubSupPr>
                                    <m:e>
                                      <m:r>
                                        <a:rPr lang="it-IT" sz="1600" b="0" i="1" smtClean="0">
                                          <a:solidFill>
                                            <a:schemeClr val="bg2">
                                              <a:lumMod val="25000"/>
                                            </a:schemeClr>
                                          </a:solidFill>
                                          <a:latin typeface="Cambria Math" panose="02040503050406030204" pitchFamily="18" charset="0"/>
                                          <a:ea typeface="Cambria Math" panose="02040503050406030204" pitchFamily="18" charset="0"/>
                                        </a:rPr>
                                        <m:t>𝜎</m:t>
                                      </m:r>
                                    </m:e>
                                    <m:sub>
                                      <m:r>
                                        <a:rPr lang="it-IT" sz="1600" b="0" i="1" smtClean="0">
                                          <a:solidFill>
                                            <a:schemeClr val="bg2">
                                              <a:lumMod val="25000"/>
                                            </a:schemeClr>
                                          </a:solidFill>
                                          <a:latin typeface="Cambria Math" panose="02040503050406030204" pitchFamily="18" charset="0"/>
                                          <a:ea typeface="Cambria Math" panose="02040503050406030204" pitchFamily="18" charset="0"/>
                                        </a:rPr>
                                        <m:t>𝑢</m:t>
                                      </m:r>
                                    </m:sub>
                                    <m:sup>
                                      <m:r>
                                        <a:rPr lang="it-IT" sz="1600" b="0" i="1" smtClean="0">
                                          <a:solidFill>
                                            <a:schemeClr val="bg2">
                                              <a:lumMod val="25000"/>
                                            </a:schemeClr>
                                          </a:solidFill>
                                          <a:latin typeface="Cambria Math" panose="02040503050406030204" pitchFamily="18" charset="0"/>
                                          <a:ea typeface="Cambria Math" panose="02040503050406030204" pitchFamily="18" charset="0"/>
                                        </a:rPr>
                                        <m:t>2</m:t>
                                      </m:r>
                                    </m:sup>
                                  </m:sSubSup>
                                </m:num>
                                <m:den>
                                  <m:d>
                                    <m:dPr>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dPr>
                                    <m:e>
                                      <m:sSubSup>
                                        <m:sSubSupPr>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sSubSupPr>
                                        <m:e>
                                          <m:r>
                                            <a:rPr lang="it-IT" sz="1600" b="0" i="1" smtClean="0">
                                              <a:solidFill>
                                                <a:schemeClr val="bg2">
                                                  <a:lumMod val="25000"/>
                                                </a:schemeClr>
                                              </a:solidFill>
                                              <a:latin typeface="Cambria Math" panose="02040503050406030204" pitchFamily="18" charset="0"/>
                                              <a:ea typeface="Cambria Math" panose="02040503050406030204" pitchFamily="18" charset="0"/>
                                            </a:rPr>
                                            <m:t>𝜎</m:t>
                                          </m:r>
                                        </m:e>
                                        <m:sub>
                                          <m:r>
                                            <a:rPr lang="it-IT" sz="1600" b="0" i="1" smtClean="0">
                                              <a:solidFill>
                                                <a:schemeClr val="bg2">
                                                  <a:lumMod val="25000"/>
                                                </a:schemeClr>
                                              </a:solidFill>
                                              <a:latin typeface="Cambria Math" panose="02040503050406030204" pitchFamily="18" charset="0"/>
                                              <a:ea typeface="Cambria Math" panose="02040503050406030204" pitchFamily="18" charset="0"/>
                                            </a:rPr>
                                            <m:t>𝑢</m:t>
                                          </m:r>
                                        </m:sub>
                                        <m:sup>
                                          <m:r>
                                            <a:rPr lang="it-IT" sz="1600" b="0" i="1" smtClean="0">
                                              <a:solidFill>
                                                <a:schemeClr val="bg2">
                                                  <a:lumMod val="25000"/>
                                                </a:schemeClr>
                                              </a:solidFill>
                                              <a:latin typeface="Cambria Math" panose="02040503050406030204" pitchFamily="18" charset="0"/>
                                              <a:ea typeface="Cambria Math" panose="02040503050406030204" pitchFamily="18" charset="0"/>
                                            </a:rPr>
                                            <m:t>2</m:t>
                                          </m:r>
                                        </m:sup>
                                      </m:sSubSup>
                                      <m:r>
                                        <a:rPr lang="it-IT" sz="1600" b="0" i="1" smtClean="0">
                                          <a:solidFill>
                                            <a:schemeClr val="bg2">
                                              <a:lumMod val="25000"/>
                                            </a:schemeClr>
                                          </a:solidFill>
                                          <a:latin typeface="Cambria Math" panose="02040503050406030204" pitchFamily="18" charset="0"/>
                                          <a:ea typeface="Cambria Math" panose="02040503050406030204" pitchFamily="18" charset="0"/>
                                        </a:rPr>
                                        <m:t>+</m:t>
                                      </m:r>
                                      <m:r>
                                        <a:rPr lang="it-IT" sz="1600" b="0" i="1" smtClean="0">
                                          <a:solidFill>
                                            <a:schemeClr val="bg2">
                                              <a:lumMod val="25000"/>
                                            </a:schemeClr>
                                          </a:solidFill>
                                          <a:latin typeface="Cambria Math" panose="02040503050406030204" pitchFamily="18" charset="0"/>
                                          <a:ea typeface="Cambria Math" panose="02040503050406030204" pitchFamily="18" charset="0"/>
                                        </a:rPr>
                                        <m:t>𝑇</m:t>
                                      </m:r>
                                      <m:sSubSup>
                                        <m:sSubSupPr>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sSubSupPr>
                                        <m:e>
                                          <m:r>
                                            <a:rPr lang="it-IT" sz="1600" b="0" i="1" smtClean="0">
                                              <a:solidFill>
                                                <a:schemeClr val="bg2">
                                                  <a:lumMod val="25000"/>
                                                </a:schemeClr>
                                              </a:solidFill>
                                              <a:latin typeface="Cambria Math" panose="02040503050406030204" pitchFamily="18" charset="0"/>
                                              <a:ea typeface="Cambria Math" panose="02040503050406030204" pitchFamily="18" charset="0"/>
                                            </a:rPr>
                                            <m:t>𝜎</m:t>
                                          </m:r>
                                        </m:e>
                                        <m:sub>
                                          <m:r>
                                            <a:rPr lang="it-IT" sz="1600" b="0" i="1" smtClean="0">
                                              <a:solidFill>
                                                <a:schemeClr val="bg2">
                                                  <a:lumMod val="25000"/>
                                                </a:schemeClr>
                                              </a:solidFill>
                                              <a:latin typeface="Cambria Math" panose="02040503050406030204" pitchFamily="18" charset="0"/>
                                              <a:ea typeface="Cambria Math" panose="02040503050406030204" pitchFamily="18" charset="0"/>
                                            </a:rPr>
                                            <m:t>𝑢</m:t>
                                          </m:r>
                                        </m:sub>
                                        <m:sup>
                                          <m:r>
                                            <a:rPr lang="it-IT" sz="1600" b="0" i="1" smtClean="0">
                                              <a:solidFill>
                                                <a:schemeClr val="bg2">
                                                  <a:lumMod val="25000"/>
                                                </a:schemeClr>
                                              </a:solidFill>
                                              <a:latin typeface="Cambria Math" panose="02040503050406030204" pitchFamily="18" charset="0"/>
                                              <a:ea typeface="Cambria Math" panose="02040503050406030204" pitchFamily="18" charset="0"/>
                                            </a:rPr>
                                            <m:t>2</m:t>
                                          </m:r>
                                        </m:sup>
                                      </m:sSubSup>
                                    </m:e>
                                  </m:d>
                                </m:den>
                              </m:f>
                            </m:e>
                          </m:d>
                        </m:e>
                        <m:sup>
                          <m:f>
                            <m:fPr>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fPr>
                            <m:num>
                              <m:r>
                                <a:rPr lang="it-IT" sz="1600" b="0" i="1" smtClean="0">
                                  <a:solidFill>
                                    <a:schemeClr val="bg2">
                                      <a:lumMod val="25000"/>
                                    </a:schemeClr>
                                  </a:solidFill>
                                  <a:latin typeface="Cambria Math" panose="02040503050406030204" pitchFamily="18" charset="0"/>
                                  <a:ea typeface="Cambria Math" panose="02040503050406030204" pitchFamily="18" charset="0"/>
                                </a:rPr>
                                <m:t>1</m:t>
                              </m:r>
                            </m:num>
                            <m:den>
                              <m:r>
                                <a:rPr lang="it-IT" sz="1600" b="0" i="1" smtClean="0">
                                  <a:solidFill>
                                    <a:schemeClr val="bg2">
                                      <a:lumMod val="25000"/>
                                    </a:schemeClr>
                                  </a:solidFill>
                                  <a:latin typeface="Cambria Math" panose="02040503050406030204" pitchFamily="18" charset="0"/>
                                  <a:ea typeface="Cambria Math" panose="02040503050406030204" pitchFamily="18" charset="0"/>
                                </a:rPr>
                                <m:t>2</m:t>
                              </m:r>
                            </m:den>
                          </m:f>
                        </m:sup>
                      </m:sSup>
                    </m:oMath>
                  </m:oMathPara>
                </a14:m>
                <a:endParaRPr lang="en-US" sz="1600" dirty="0">
                  <a:solidFill>
                    <a:schemeClr val="bg2">
                      <a:lumMod val="25000"/>
                    </a:schemeClr>
                  </a:solidFill>
                  <a:latin typeface="Cambria Math" panose="02040503050406030204" pitchFamily="18" charset="0"/>
                  <a:ea typeface="Cambria Math" panose="02040503050406030204" pitchFamily="18" charset="0"/>
                </a:endParaRPr>
              </a:p>
            </p:txBody>
          </p:sp>
        </mc:Choice>
        <mc:Fallback xmlns="">
          <p:sp>
            <p:nvSpPr>
              <p:cNvPr id="9" name="CasellaDiTesto 2">
                <a:extLst>
                  <a:ext uri="{FF2B5EF4-FFF2-40B4-BE49-F238E27FC236}">
                    <a16:creationId xmlns:a16="http://schemas.microsoft.com/office/drawing/2014/main" id="{5DCFC38B-7B2A-715A-37CC-12A63FA1F120}"/>
                  </a:ext>
                </a:extLst>
              </p:cNvPr>
              <p:cNvSpPr txBox="1">
                <a:spLocks noRot="1" noChangeAspect="1" noMove="1" noResize="1" noEditPoints="1" noAdjustHandles="1" noChangeArrowheads="1" noChangeShapeType="1" noTextEdit="1"/>
              </p:cNvSpPr>
              <p:nvPr/>
            </p:nvSpPr>
            <p:spPr>
              <a:xfrm>
                <a:off x="381810" y="2326425"/>
                <a:ext cx="11769212" cy="3877856"/>
              </a:xfrm>
              <a:prstGeom prst="rect">
                <a:avLst/>
              </a:prstGeom>
              <a:blipFill>
                <a:blip r:embed="rId5"/>
                <a:stretch>
                  <a:fillRect l="-155" t="-472"/>
                </a:stretch>
              </a:blipFill>
            </p:spPr>
            <p:txBody>
              <a:bodyPr/>
              <a:lstStyle/>
              <a:p>
                <a:r>
                  <a:rPr lang="en-US">
                    <a:noFill/>
                  </a:rPr>
                  <a:t> </a:t>
                </a:r>
              </a:p>
            </p:txBody>
          </p:sp>
        </mc:Fallback>
      </mc:AlternateContent>
    </p:spTree>
    <p:extLst>
      <p:ext uri="{BB962C8B-B14F-4D97-AF65-F5344CB8AC3E}">
        <p14:creationId xmlns:p14="http://schemas.microsoft.com/office/powerpoint/2010/main" val="3975351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ack background with white text&#10;&#10;Description automatically generated">
            <a:extLst>
              <a:ext uri="{FF2B5EF4-FFF2-40B4-BE49-F238E27FC236}">
                <a16:creationId xmlns:a16="http://schemas.microsoft.com/office/drawing/2014/main" id="{4796A731-DF95-CBCD-4C2C-F7D7F99658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8382" y="119936"/>
            <a:ext cx="1828800" cy="759759"/>
          </a:xfrm>
          <a:prstGeom prst="rect">
            <a:avLst/>
          </a:prstGeom>
        </p:spPr>
      </p:pic>
      <p:cxnSp>
        <p:nvCxnSpPr>
          <p:cNvPr id="3" name="Straight Connector 2">
            <a:extLst>
              <a:ext uri="{FF2B5EF4-FFF2-40B4-BE49-F238E27FC236}">
                <a16:creationId xmlns:a16="http://schemas.microsoft.com/office/drawing/2014/main" id="{BCABCED5-8C49-AE00-007A-9BEE0A8FDA9A}"/>
              </a:ext>
            </a:extLst>
          </p:cNvPr>
          <p:cNvCxnSpPr>
            <a:cxnSpLocks/>
          </p:cNvCxnSpPr>
          <p:nvPr/>
        </p:nvCxnSpPr>
        <p:spPr>
          <a:xfrm>
            <a:off x="466531" y="6513169"/>
            <a:ext cx="11243387" cy="25672"/>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3" descr="A blue and black logo&#10;&#10;Description automatically generated">
            <a:extLst>
              <a:ext uri="{FF2B5EF4-FFF2-40B4-BE49-F238E27FC236}">
                <a16:creationId xmlns:a16="http://schemas.microsoft.com/office/drawing/2014/main" id="{E0DC9116-CCC6-FCE7-1A10-D4393AF9A0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7565" y="6070047"/>
            <a:ext cx="546413" cy="546413"/>
          </a:xfrm>
          <a:prstGeom prst="rect">
            <a:avLst/>
          </a:prstGeom>
        </p:spPr>
      </p:pic>
      <p:sp>
        <p:nvSpPr>
          <p:cNvPr id="5" name="TextBox 4">
            <a:extLst>
              <a:ext uri="{FF2B5EF4-FFF2-40B4-BE49-F238E27FC236}">
                <a16:creationId xmlns:a16="http://schemas.microsoft.com/office/drawing/2014/main" id="{E6263A21-6C60-69FB-2EF8-4B7C99D03914}"/>
              </a:ext>
            </a:extLst>
          </p:cNvPr>
          <p:cNvSpPr txBox="1"/>
          <p:nvPr/>
        </p:nvSpPr>
        <p:spPr>
          <a:xfrm>
            <a:off x="413272" y="237574"/>
            <a:ext cx="8254866" cy="707886"/>
          </a:xfrm>
          <a:prstGeom prst="rect">
            <a:avLst/>
          </a:prstGeom>
          <a:noFill/>
        </p:spPr>
        <p:txBody>
          <a:bodyPr wrap="square" rtlCol="0">
            <a:spAutoFit/>
          </a:bodyPr>
          <a:lstStyle/>
          <a:p>
            <a:r>
              <a:rPr lang="en-US" sz="4000" b="1" dirty="0">
                <a:solidFill>
                  <a:schemeClr val="accent1">
                    <a:lumMod val="75000"/>
                  </a:schemeClr>
                </a:solidFill>
                <a:latin typeface="Cambria Math" panose="02040503050406030204" pitchFamily="18" charset="0"/>
                <a:ea typeface="Cambria Math" panose="02040503050406030204" pitchFamily="18" charset="0"/>
              </a:rPr>
              <a:t>RE vs OLS</a:t>
            </a:r>
          </a:p>
        </p:txBody>
      </p:sp>
      <p:sp>
        <p:nvSpPr>
          <p:cNvPr id="6" name="TextBox 5">
            <a:extLst>
              <a:ext uri="{FF2B5EF4-FFF2-40B4-BE49-F238E27FC236}">
                <a16:creationId xmlns:a16="http://schemas.microsoft.com/office/drawing/2014/main" id="{83AFAC0E-66AC-3C48-43CA-5AE12DC78873}"/>
              </a:ext>
            </a:extLst>
          </p:cNvPr>
          <p:cNvSpPr txBox="1"/>
          <p:nvPr/>
        </p:nvSpPr>
        <p:spPr>
          <a:xfrm>
            <a:off x="5811129" y="1132422"/>
            <a:ext cx="3775788" cy="1569660"/>
          </a:xfrm>
          <a:prstGeom prst="rect">
            <a:avLst/>
          </a:prstGeom>
          <a:noFill/>
        </p:spPr>
        <p:txBody>
          <a:bodyPr wrap="square" rtlCol="0">
            <a:spAutoFit/>
          </a:bodyPr>
          <a:lstStyle/>
          <a:p>
            <a:r>
              <a:rPr lang="en-US" sz="1600" dirty="0">
                <a:solidFill>
                  <a:schemeClr val="bg2">
                    <a:lumMod val="25000"/>
                  </a:schemeClr>
                </a:solidFill>
                <a:latin typeface="Cambria Math" panose="02040503050406030204" pitchFamily="18" charset="0"/>
                <a:ea typeface="Cambria Math" panose="02040503050406030204" pitchFamily="18" charset="0"/>
              </a:rPr>
              <a:t>From the </a:t>
            </a:r>
            <a:r>
              <a:rPr lang="en-US" sz="1600" b="1" dirty="0" err="1">
                <a:solidFill>
                  <a:schemeClr val="bg2">
                    <a:lumMod val="25000"/>
                  </a:schemeClr>
                </a:solidFill>
                <a:latin typeface="Cambria Math" panose="02040503050406030204" pitchFamily="18" charset="0"/>
                <a:ea typeface="Cambria Math" panose="02040503050406030204" pitchFamily="18" charset="0"/>
              </a:rPr>
              <a:t>Breush</a:t>
            </a:r>
            <a:r>
              <a:rPr lang="en-US" sz="1600" b="1" dirty="0">
                <a:solidFill>
                  <a:schemeClr val="bg2">
                    <a:lumMod val="25000"/>
                  </a:schemeClr>
                </a:solidFill>
                <a:latin typeface="Cambria Math" panose="02040503050406030204" pitchFamily="18" charset="0"/>
                <a:ea typeface="Cambria Math" panose="02040503050406030204" pitchFamily="18" charset="0"/>
              </a:rPr>
              <a:t> and Pagan </a:t>
            </a:r>
            <a:r>
              <a:rPr lang="en-US" sz="1600" b="1" dirty="0" err="1">
                <a:solidFill>
                  <a:schemeClr val="bg2">
                    <a:lumMod val="25000"/>
                  </a:schemeClr>
                </a:solidFill>
                <a:latin typeface="Cambria Math" panose="02040503050406030204" pitchFamily="18" charset="0"/>
                <a:ea typeface="Cambria Math" panose="02040503050406030204" pitchFamily="18" charset="0"/>
              </a:rPr>
              <a:t>Lagrangian</a:t>
            </a:r>
            <a:r>
              <a:rPr lang="en-US" sz="1600" b="1" dirty="0">
                <a:solidFill>
                  <a:schemeClr val="bg2">
                    <a:lumMod val="25000"/>
                  </a:schemeClr>
                </a:solidFill>
                <a:latin typeface="Cambria Math" panose="02040503050406030204" pitchFamily="18" charset="0"/>
                <a:ea typeface="Cambria Math" panose="02040503050406030204" pitchFamily="18" charset="0"/>
              </a:rPr>
              <a:t> Multiplier test </a:t>
            </a:r>
            <a:r>
              <a:rPr lang="en-US" sz="1600" dirty="0">
                <a:solidFill>
                  <a:schemeClr val="bg2">
                    <a:lumMod val="25000"/>
                  </a:schemeClr>
                </a:solidFill>
                <a:latin typeface="Cambria Math" panose="02040503050406030204" pitchFamily="18" charset="0"/>
                <a:ea typeface="Cambria Math" panose="02040503050406030204" pitchFamily="18" charset="0"/>
              </a:rPr>
              <a:t>we deduce that we would prefer to consider the Random Effect model to the Pooled OLS</a:t>
            </a:r>
          </a:p>
          <a:p>
            <a:endParaRPr lang="en-US" sz="1600" dirty="0">
              <a:solidFill>
                <a:schemeClr val="bg2">
                  <a:lumMod val="25000"/>
                </a:schemeClr>
              </a:solidFill>
              <a:latin typeface="Cambria Math" panose="02040503050406030204" pitchFamily="18" charset="0"/>
              <a:ea typeface="Cambria Math" panose="02040503050406030204" pitchFamily="18" charset="0"/>
            </a:endParaRPr>
          </a:p>
          <a:p>
            <a:r>
              <a:rPr lang="en-US" sz="1600" dirty="0">
                <a:solidFill>
                  <a:schemeClr val="bg2">
                    <a:lumMod val="25000"/>
                  </a:schemeClr>
                </a:solidFill>
                <a:latin typeface="Cambria Math" panose="02040503050406030204" pitchFamily="18" charset="0"/>
                <a:ea typeface="Cambria Math" panose="02040503050406030204" pitchFamily="18" charset="0"/>
              </a:rPr>
              <a:t> </a:t>
            </a:r>
          </a:p>
        </p:txBody>
      </p:sp>
      <p:pic>
        <p:nvPicPr>
          <p:cNvPr id="8" name="Picture 7" descr="A screenshot of a computer&#10;&#10;Description automatically generated">
            <a:extLst>
              <a:ext uri="{FF2B5EF4-FFF2-40B4-BE49-F238E27FC236}">
                <a16:creationId xmlns:a16="http://schemas.microsoft.com/office/drawing/2014/main" id="{95176377-DEF1-1F29-C478-4428D257D8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940" y="1205486"/>
            <a:ext cx="4859314" cy="1997234"/>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F6F9EFD1-8ECE-C3CC-7C91-95C9B5F2BEAE}"/>
              </a:ext>
            </a:extLst>
          </p:cNvPr>
          <p:cNvPicPr>
            <a:picLocks noChangeAspect="1"/>
          </p:cNvPicPr>
          <p:nvPr/>
        </p:nvPicPr>
        <p:blipFill rotWithShape="1">
          <a:blip r:embed="rId5">
            <a:extLst>
              <a:ext uri="{28A0092B-C50C-407E-A947-70E740481C1C}">
                <a14:useLocalDpi xmlns:a14="http://schemas.microsoft.com/office/drawing/2010/main" val="0"/>
              </a:ext>
            </a:extLst>
          </a:blip>
          <a:srcRect t="45184" b="1579"/>
          <a:stretch/>
        </p:blipFill>
        <p:spPr>
          <a:xfrm>
            <a:off x="5811129" y="3574715"/>
            <a:ext cx="5714017" cy="2207560"/>
          </a:xfrm>
          <a:prstGeom prst="rect">
            <a:avLst/>
          </a:prstGeom>
        </p:spPr>
      </p:pic>
      <p:sp>
        <p:nvSpPr>
          <p:cNvPr id="10" name="TextBox 9">
            <a:extLst>
              <a:ext uri="{FF2B5EF4-FFF2-40B4-BE49-F238E27FC236}">
                <a16:creationId xmlns:a16="http://schemas.microsoft.com/office/drawing/2014/main" id="{A0366DEB-4D09-E910-C2B1-06795202AF25}"/>
              </a:ext>
            </a:extLst>
          </p:cNvPr>
          <p:cNvSpPr txBox="1"/>
          <p:nvPr/>
        </p:nvSpPr>
        <p:spPr>
          <a:xfrm>
            <a:off x="566061" y="3574715"/>
            <a:ext cx="4884193" cy="1569660"/>
          </a:xfrm>
          <a:prstGeom prst="rect">
            <a:avLst/>
          </a:prstGeom>
          <a:noFill/>
        </p:spPr>
        <p:txBody>
          <a:bodyPr wrap="square" rtlCol="0">
            <a:spAutoFit/>
          </a:bodyPr>
          <a:lstStyle/>
          <a:p>
            <a:r>
              <a:rPr lang="en-US" sz="1600" dirty="0">
                <a:solidFill>
                  <a:schemeClr val="bg2">
                    <a:lumMod val="25000"/>
                  </a:schemeClr>
                </a:solidFill>
                <a:latin typeface="Cambria Math" panose="02040503050406030204" pitchFamily="18" charset="0"/>
                <a:ea typeface="Cambria Math" panose="02040503050406030204" pitchFamily="18" charset="0"/>
              </a:rPr>
              <a:t>Here we report the new results for the RE model.</a:t>
            </a:r>
          </a:p>
          <a:p>
            <a:endParaRPr lang="en-US" sz="1600" dirty="0">
              <a:solidFill>
                <a:schemeClr val="bg2">
                  <a:lumMod val="25000"/>
                </a:schemeClr>
              </a:solidFill>
              <a:latin typeface="Cambria Math" panose="02040503050406030204" pitchFamily="18" charset="0"/>
              <a:ea typeface="Cambria Math" panose="02040503050406030204" pitchFamily="18" charset="0"/>
            </a:endParaRPr>
          </a:p>
          <a:p>
            <a:r>
              <a:rPr lang="en-US" sz="1600" dirty="0">
                <a:solidFill>
                  <a:schemeClr val="bg2">
                    <a:lumMod val="25000"/>
                  </a:schemeClr>
                </a:solidFill>
                <a:latin typeface="Cambria Math" panose="02040503050406030204" pitchFamily="18" charset="0"/>
                <a:ea typeface="Cambria Math" panose="02040503050406030204" pitchFamily="18" charset="0"/>
              </a:rPr>
              <a:t>Notice the change in the coefficients and in the significance levels of the selected variables. </a:t>
            </a:r>
          </a:p>
          <a:p>
            <a:endParaRPr lang="en-US" sz="1600" dirty="0">
              <a:solidFill>
                <a:schemeClr val="bg2">
                  <a:lumMod val="25000"/>
                </a:schemeClr>
              </a:solidFill>
              <a:latin typeface="Cambria Math" panose="02040503050406030204" pitchFamily="18" charset="0"/>
              <a:ea typeface="Cambria Math" panose="02040503050406030204" pitchFamily="18" charset="0"/>
            </a:endParaRPr>
          </a:p>
          <a:p>
            <a:r>
              <a:rPr lang="en-US" sz="1600" dirty="0">
                <a:solidFill>
                  <a:schemeClr val="bg2">
                    <a:lumMod val="25000"/>
                  </a:schemeClr>
                </a:solidFill>
                <a:latin typeface="Cambria Math" panose="02040503050406030204" pitchFamily="18" charset="0"/>
                <a:ea typeface="Cambria Math" panose="02040503050406030204" pitchFamily="18" charset="0"/>
              </a:rPr>
              <a:t> </a:t>
            </a:r>
          </a:p>
        </p:txBody>
      </p:sp>
      <p:sp>
        <p:nvSpPr>
          <p:cNvPr id="11" name="Rectangle: Rounded Corners 10">
            <a:extLst>
              <a:ext uri="{FF2B5EF4-FFF2-40B4-BE49-F238E27FC236}">
                <a16:creationId xmlns:a16="http://schemas.microsoft.com/office/drawing/2014/main" id="{A7A473DF-0B4D-D44F-4E93-2EFAB7A2F8CF}"/>
              </a:ext>
            </a:extLst>
          </p:cNvPr>
          <p:cNvSpPr/>
          <p:nvPr/>
        </p:nvSpPr>
        <p:spPr>
          <a:xfrm>
            <a:off x="9443718" y="4535943"/>
            <a:ext cx="428070" cy="287983"/>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9B977ECE-30D7-6E1D-A95D-04AD977F9C1F}"/>
              </a:ext>
            </a:extLst>
          </p:cNvPr>
          <p:cNvSpPr/>
          <p:nvPr/>
        </p:nvSpPr>
        <p:spPr>
          <a:xfrm>
            <a:off x="9443715" y="3920133"/>
            <a:ext cx="422984" cy="127254"/>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14015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ack background with white text&#10;&#10;Description automatically generated">
            <a:extLst>
              <a:ext uri="{FF2B5EF4-FFF2-40B4-BE49-F238E27FC236}">
                <a16:creationId xmlns:a16="http://schemas.microsoft.com/office/drawing/2014/main" id="{4796A731-DF95-CBCD-4C2C-F7D7F99658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8382" y="119936"/>
            <a:ext cx="1828800" cy="759759"/>
          </a:xfrm>
          <a:prstGeom prst="rect">
            <a:avLst/>
          </a:prstGeom>
        </p:spPr>
      </p:pic>
      <p:cxnSp>
        <p:nvCxnSpPr>
          <p:cNvPr id="3" name="Straight Connector 2">
            <a:extLst>
              <a:ext uri="{FF2B5EF4-FFF2-40B4-BE49-F238E27FC236}">
                <a16:creationId xmlns:a16="http://schemas.microsoft.com/office/drawing/2014/main" id="{BCABCED5-8C49-AE00-007A-9BEE0A8FDA9A}"/>
              </a:ext>
            </a:extLst>
          </p:cNvPr>
          <p:cNvCxnSpPr>
            <a:cxnSpLocks/>
          </p:cNvCxnSpPr>
          <p:nvPr/>
        </p:nvCxnSpPr>
        <p:spPr>
          <a:xfrm>
            <a:off x="466531" y="6513169"/>
            <a:ext cx="11243387" cy="25672"/>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3" descr="A blue and black logo&#10;&#10;Description automatically generated">
            <a:extLst>
              <a:ext uri="{FF2B5EF4-FFF2-40B4-BE49-F238E27FC236}">
                <a16:creationId xmlns:a16="http://schemas.microsoft.com/office/drawing/2014/main" id="{E0DC9116-CCC6-FCE7-1A10-D4393AF9A0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7565" y="6070047"/>
            <a:ext cx="546413" cy="546413"/>
          </a:xfrm>
          <a:prstGeom prst="rect">
            <a:avLst/>
          </a:prstGeom>
        </p:spPr>
      </p:pic>
      <p:sp>
        <p:nvSpPr>
          <p:cNvPr id="5" name="TextBox 4">
            <a:extLst>
              <a:ext uri="{FF2B5EF4-FFF2-40B4-BE49-F238E27FC236}">
                <a16:creationId xmlns:a16="http://schemas.microsoft.com/office/drawing/2014/main" id="{E6263A21-6C60-69FB-2EF8-4B7C99D03914}"/>
              </a:ext>
            </a:extLst>
          </p:cNvPr>
          <p:cNvSpPr txBox="1"/>
          <p:nvPr/>
        </p:nvSpPr>
        <p:spPr>
          <a:xfrm>
            <a:off x="413272" y="237574"/>
            <a:ext cx="8254866" cy="707886"/>
          </a:xfrm>
          <a:prstGeom prst="rect">
            <a:avLst/>
          </a:prstGeom>
          <a:noFill/>
        </p:spPr>
        <p:txBody>
          <a:bodyPr wrap="square" rtlCol="0">
            <a:spAutoFit/>
          </a:bodyPr>
          <a:lstStyle/>
          <a:p>
            <a:r>
              <a:rPr lang="en-US" sz="4000" b="1" dirty="0">
                <a:solidFill>
                  <a:schemeClr val="accent1">
                    <a:lumMod val="75000"/>
                  </a:schemeClr>
                </a:solidFill>
                <a:latin typeface="Cambria Math" panose="02040503050406030204" pitchFamily="18" charset="0"/>
                <a:ea typeface="Cambria Math" panose="02040503050406030204" pitchFamily="18" charset="0"/>
              </a:rPr>
              <a:t>Fixed Effect Model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34ED0F-2F79-EA78-D577-72CC66A2E2E2}"/>
                  </a:ext>
                </a:extLst>
              </p:cNvPr>
              <p:cNvSpPr txBox="1"/>
              <p:nvPr/>
            </p:nvSpPr>
            <p:spPr>
              <a:xfrm>
                <a:off x="655017" y="1521071"/>
                <a:ext cx="11018961" cy="5016758"/>
              </a:xfrm>
              <a:prstGeom prst="rect">
                <a:avLst/>
              </a:prstGeom>
              <a:noFill/>
            </p:spPr>
            <p:txBody>
              <a:bodyPr wrap="square" rtlCol="0">
                <a:spAutoFit/>
              </a:bodyPr>
              <a:lstStyle/>
              <a:p>
                <a:r>
                  <a:rPr lang="en-US" sz="1600" dirty="0">
                    <a:solidFill>
                      <a:schemeClr val="bg2">
                        <a:lumMod val="25000"/>
                      </a:schemeClr>
                    </a:solidFill>
                    <a:latin typeface="Cambria Math" panose="02040503050406030204" pitchFamily="18" charset="0"/>
                    <a:ea typeface="Cambria Math" panose="02040503050406030204" pitchFamily="18" charset="0"/>
                  </a:rPr>
                  <a:t>The fixed effect model is built using the </a:t>
                </a:r>
                <a:r>
                  <a:rPr lang="en-US" sz="1600" b="1" dirty="0">
                    <a:solidFill>
                      <a:schemeClr val="bg2">
                        <a:lumMod val="25000"/>
                      </a:schemeClr>
                    </a:solidFill>
                    <a:latin typeface="Cambria Math" panose="02040503050406030204" pitchFamily="18" charset="0"/>
                    <a:ea typeface="Cambria Math" panose="02040503050406030204" pitchFamily="18" charset="0"/>
                  </a:rPr>
                  <a:t>Between estimator</a:t>
                </a:r>
                <a:r>
                  <a:rPr lang="en-US" sz="1600" dirty="0">
                    <a:solidFill>
                      <a:schemeClr val="bg2">
                        <a:lumMod val="25000"/>
                      </a:schemeClr>
                    </a:solidFill>
                    <a:latin typeface="Cambria Math" panose="02040503050406030204" pitchFamily="18" charset="0"/>
                    <a:ea typeface="Cambria Math" panose="02040503050406030204" pitchFamily="18" charset="0"/>
                  </a:rPr>
                  <a:t> (average equation over time)</a:t>
                </a:r>
              </a:p>
              <a:p>
                <a:endParaRPr lang="en-US" sz="1600" dirty="0">
                  <a:solidFill>
                    <a:schemeClr val="bg2">
                      <a:lumMod val="25000"/>
                    </a:schemeClr>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sSubPr>
                        <m:e>
                          <m:acc>
                            <m:accPr>
                              <m:chr m:val="̅"/>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accPr>
                            <m:e>
                              <m:r>
                                <a:rPr lang="it-IT" sz="1600" b="0" i="1" smtClean="0">
                                  <a:solidFill>
                                    <a:schemeClr val="bg2">
                                      <a:lumMod val="25000"/>
                                    </a:schemeClr>
                                  </a:solidFill>
                                  <a:latin typeface="Cambria Math" panose="02040503050406030204" pitchFamily="18" charset="0"/>
                                  <a:ea typeface="Cambria Math" panose="02040503050406030204" pitchFamily="18" charset="0"/>
                                </a:rPr>
                                <m:t>𝑦</m:t>
                              </m:r>
                            </m:e>
                          </m:acc>
                        </m:e>
                        <m:sub>
                          <m:r>
                            <a:rPr lang="it-IT" sz="1600" b="0" i="1" smtClean="0">
                              <a:solidFill>
                                <a:schemeClr val="bg2">
                                  <a:lumMod val="25000"/>
                                </a:schemeClr>
                              </a:solidFill>
                              <a:latin typeface="Cambria Math" panose="02040503050406030204" pitchFamily="18" charset="0"/>
                              <a:ea typeface="Cambria Math" panose="02040503050406030204" pitchFamily="18" charset="0"/>
                            </a:rPr>
                            <m:t>𝑖𝑡</m:t>
                          </m:r>
                        </m:sub>
                      </m:sSub>
                      <m:r>
                        <a:rPr lang="it-IT" sz="1600" b="0" i="1" smtClean="0">
                          <a:solidFill>
                            <a:schemeClr val="bg2">
                              <a:lumMod val="25000"/>
                            </a:schemeClr>
                          </a:solidFill>
                          <a:latin typeface="Cambria Math" panose="02040503050406030204" pitchFamily="18" charset="0"/>
                          <a:ea typeface="Cambria Math" panose="02040503050406030204" pitchFamily="18" charset="0"/>
                        </a:rPr>
                        <m:t>=</m:t>
                      </m:r>
                      <m:sSub>
                        <m:sSubPr>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sSubPr>
                        <m:e>
                          <m:r>
                            <a:rPr lang="it-IT" sz="1600" b="0" i="1" smtClean="0">
                              <a:solidFill>
                                <a:schemeClr val="bg2">
                                  <a:lumMod val="25000"/>
                                </a:schemeClr>
                              </a:solidFill>
                              <a:latin typeface="Cambria Math" panose="02040503050406030204" pitchFamily="18" charset="0"/>
                              <a:ea typeface="Cambria Math" panose="02040503050406030204" pitchFamily="18" charset="0"/>
                            </a:rPr>
                            <m:t>𝛽</m:t>
                          </m:r>
                        </m:e>
                        <m:sub>
                          <m:r>
                            <a:rPr lang="it-IT" sz="1600" b="0" i="1" smtClean="0">
                              <a:solidFill>
                                <a:schemeClr val="bg2">
                                  <a:lumMod val="25000"/>
                                </a:schemeClr>
                              </a:solidFill>
                              <a:latin typeface="Cambria Math" panose="02040503050406030204" pitchFamily="18" charset="0"/>
                              <a:ea typeface="Cambria Math" panose="02040503050406030204" pitchFamily="18" charset="0"/>
                            </a:rPr>
                            <m:t>1</m:t>
                          </m:r>
                        </m:sub>
                      </m:sSub>
                      <m:sSub>
                        <m:sSubPr>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sSubPr>
                        <m:e>
                          <m:acc>
                            <m:accPr>
                              <m:chr m:val="̅"/>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accPr>
                            <m:e>
                              <m:r>
                                <a:rPr lang="it-IT" sz="1600" b="0" i="1" smtClean="0">
                                  <a:solidFill>
                                    <a:schemeClr val="bg2">
                                      <a:lumMod val="25000"/>
                                    </a:schemeClr>
                                  </a:solidFill>
                                  <a:latin typeface="Cambria Math" panose="02040503050406030204" pitchFamily="18" charset="0"/>
                                  <a:ea typeface="Cambria Math" panose="02040503050406030204" pitchFamily="18" charset="0"/>
                                </a:rPr>
                                <m:t>𝑥</m:t>
                              </m:r>
                            </m:e>
                          </m:acc>
                        </m:e>
                        <m:sub>
                          <m:r>
                            <a:rPr lang="it-IT" sz="1600" b="0" i="1" smtClean="0">
                              <a:solidFill>
                                <a:schemeClr val="bg2">
                                  <a:lumMod val="25000"/>
                                </a:schemeClr>
                              </a:solidFill>
                              <a:latin typeface="Cambria Math" panose="02040503050406030204" pitchFamily="18" charset="0"/>
                              <a:ea typeface="Cambria Math" panose="02040503050406030204" pitchFamily="18" charset="0"/>
                            </a:rPr>
                            <m:t>𝑖𝑡</m:t>
                          </m:r>
                          <m:r>
                            <a:rPr lang="it-IT" sz="1600" b="0" i="1" smtClean="0">
                              <a:solidFill>
                                <a:schemeClr val="bg2">
                                  <a:lumMod val="25000"/>
                                </a:schemeClr>
                              </a:solidFill>
                              <a:latin typeface="Cambria Math" panose="02040503050406030204" pitchFamily="18" charset="0"/>
                              <a:ea typeface="Cambria Math" panose="02040503050406030204" pitchFamily="18" charset="0"/>
                            </a:rPr>
                            <m:t>1</m:t>
                          </m:r>
                        </m:sub>
                      </m:sSub>
                      <m:r>
                        <a:rPr lang="it-IT" sz="1600" b="0" i="1" smtClean="0">
                          <a:solidFill>
                            <a:schemeClr val="bg2">
                              <a:lumMod val="25000"/>
                            </a:schemeClr>
                          </a:solidFill>
                          <a:latin typeface="Cambria Math" panose="02040503050406030204" pitchFamily="18" charset="0"/>
                          <a:ea typeface="Cambria Math" panose="02040503050406030204" pitchFamily="18" charset="0"/>
                        </a:rPr>
                        <m:t>+</m:t>
                      </m:r>
                      <m:sSub>
                        <m:sSubPr>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sSubPr>
                        <m:e>
                          <m:r>
                            <a:rPr lang="it-IT" sz="1600" b="0" i="1" smtClean="0">
                              <a:solidFill>
                                <a:schemeClr val="bg2">
                                  <a:lumMod val="25000"/>
                                </a:schemeClr>
                              </a:solidFill>
                              <a:latin typeface="Cambria Math" panose="02040503050406030204" pitchFamily="18" charset="0"/>
                              <a:ea typeface="Cambria Math" panose="02040503050406030204" pitchFamily="18" charset="0"/>
                            </a:rPr>
                            <m:t>𝛽</m:t>
                          </m:r>
                        </m:e>
                        <m:sub>
                          <m:r>
                            <a:rPr lang="it-IT" sz="1600" b="0" i="1" smtClean="0">
                              <a:solidFill>
                                <a:schemeClr val="bg2">
                                  <a:lumMod val="25000"/>
                                </a:schemeClr>
                              </a:solidFill>
                              <a:latin typeface="Cambria Math" panose="02040503050406030204" pitchFamily="18" charset="0"/>
                              <a:ea typeface="Cambria Math" panose="02040503050406030204" pitchFamily="18" charset="0"/>
                            </a:rPr>
                            <m:t>2</m:t>
                          </m:r>
                        </m:sub>
                      </m:sSub>
                      <m:sSub>
                        <m:sSubPr>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sSubPr>
                        <m:e>
                          <m:acc>
                            <m:accPr>
                              <m:chr m:val="̅"/>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accPr>
                            <m:e>
                              <m:r>
                                <a:rPr lang="it-IT" sz="1600" b="0" i="1" smtClean="0">
                                  <a:solidFill>
                                    <a:schemeClr val="bg2">
                                      <a:lumMod val="25000"/>
                                    </a:schemeClr>
                                  </a:solidFill>
                                  <a:latin typeface="Cambria Math" panose="02040503050406030204" pitchFamily="18" charset="0"/>
                                  <a:ea typeface="Cambria Math" panose="02040503050406030204" pitchFamily="18" charset="0"/>
                                </a:rPr>
                                <m:t>𝑥</m:t>
                              </m:r>
                            </m:e>
                          </m:acc>
                        </m:e>
                        <m:sub>
                          <m:r>
                            <a:rPr lang="it-IT" sz="1600" b="0" i="1" smtClean="0">
                              <a:solidFill>
                                <a:schemeClr val="bg2">
                                  <a:lumMod val="25000"/>
                                </a:schemeClr>
                              </a:solidFill>
                              <a:latin typeface="Cambria Math" panose="02040503050406030204" pitchFamily="18" charset="0"/>
                              <a:ea typeface="Cambria Math" panose="02040503050406030204" pitchFamily="18" charset="0"/>
                            </a:rPr>
                            <m:t>𝑖𝑡</m:t>
                          </m:r>
                          <m:r>
                            <a:rPr lang="it-IT" sz="1600" b="0" i="1" smtClean="0">
                              <a:solidFill>
                                <a:schemeClr val="bg2">
                                  <a:lumMod val="25000"/>
                                </a:schemeClr>
                              </a:solidFill>
                              <a:latin typeface="Cambria Math" panose="02040503050406030204" pitchFamily="18" charset="0"/>
                              <a:ea typeface="Cambria Math" panose="02040503050406030204" pitchFamily="18" charset="0"/>
                            </a:rPr>
                            <m:t>2</m:t>
                          </m:r>
                        </m:sub>
                      </m:sSub>
                      <m:r>
                        <a:rPr lang="it-IT" sz="1600" b="0" i="1" smtClean="0">
                          <a:solidFill>
                            <a:schemeClr val="bg2">
                              <a:lumMod val="25000"/>
                            </a:schemeClr>
                          </a:solidFill>
                          <a:latin typeface="Cambria Math" panose="02040503050406030204" pitchFamily="18" charset="0"/>
                          <a:ea typeface="Cambria Math" panose="02040503050406030204" pitchFamily="18" charset="0"/>
                        </a:rPr>
                        <m:t>+…+</m:t>
                      </m:r>
                      <m:sSub>
                        <m:sSubPr>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sSubPr>
                        <m:e>
                          <m:r>
                            <a:rPr lang="it-IT" sz="1600" b="0" i="1" smtClean="0">
                              <a:solidFill>
                                <a:schemeClr val="bg2">
                                  <a:lumMod val="25000"/>
                                </a:schemeClr>
                              </a:solidFill>
                              <a:latin typeface="Cambria Math" panose="02040503050406030204" pitchFamily="18" charset="0"/>
                              <a:ea typeface="Cambria Math" panose="02040503050406030204" pitchFamily="18" charset="0"/>
                            </a:rPr>
                            <m:t>𝛽</m:t>
                          </m:r>
                        </m:e>
                        <m:sub>
                          <m:r>
                            <a:rPr lang="it-IT" sz="1600" b="0" i="1" smtClean="0">
                              <a:solidFill>
                                <a:schemeClr val="bg2">
                                  <a:lumMod val="25000"/>
                                </a:schemeClr>
                              </a:solidFill>
                              <a:latin typeface="Cambria Math" panose="02040503050406030204" pitchFamily="18" charset="0"/>
                              <a:ea typeface="Cambria Math" panose="02040503050406030204" pitchFamily="18" charset="0"/>
                            </a:rPr>
                            <m:t>𝑘</m:t>
                          </m:r>
                        </m:sub>
                      </m:sSub>
                      <m:sSub>
                        <m:sSubPr>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sSubPr>
                        <m:e>
                          <m:acc>
                            <m:accPr>
                              <m:chr m:val="̅"/>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accPr>
                            <m:e>
                              <m:r>
                                <a:rPr lang="it-IT" sz="1600" b="0" i="1" smtClean="0">
                                  <a:solidFill>
                                    <a:schemeClr val="bg2">
                                      <a:lumMod val="25000"/>
                                    </a:schemeClr>
                                  </a:solidFill>
                                  <a:latin typeface="Cambria Math" panose="02040503050406030204" pitchFamily="18" charset="0"/>
                                  <a:ea typeface="Cambria Math" panose="02040503050406030204" pitchFamily="18" charset="0"/>
                                </a:rPr>
                                <m:t>𝑥</m:t>
                              </m:r>
                            </m:e>
                          </m:acc>
                        </m:e>
                        <m:sub>
                          <m:r>
                            <a:rPr lang="it-IT" sz="1600" b="0" i="1" smtClean="0">
                              <a:solidFill>
                                <a:schemeClr val="bg2">
                                  <a:lumMod val="25000"/>
                                </a:schemeClr>
                              </a:solidFill>
                              <a:latin typeface="Cambria Math" panose="02040503050406030204" pitchFamily="18" charset="0"/>
                              <a:ea typeface="Cambria Math" panose="02040503050406030204" pitchFamily="18" charset="0"/>
                            </a:rPr>
                            <m:t>𝑖𝑡𝑘</m:t>
                          </m:r>
                        </m:sub>
                      </m:sSub>
                      <m:r>
                        <a:rPr lang="it-IT" sz="1600" b="0" i="1" smtClean="0">
                          <a:solidFill>
                            <a:schemeClr val="bg2">
                              <a:lumMod val="25000"/>
                            </a:schemeClr>
                          </a:solidFill>
                          <a:latin typeface="Cambria Math" panose="02040503050406030204" pitchFamily="18" charset="0"/>
                          <a:ea typeface="Cambria Math" panose="02040503050406030204" pitchFamily="18" charset="0"/>
                        </a:rPr>
                        <m:t>+</m:t>
                      </m:r>
                      <m:sSub>
                        <m:sSubPr>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sSubPr>
                        <m:e>
                          <m:r>
                            <a:rPr lang="it-IT" sz="1600" b="0" i="1" smtClean="0">
                              <a:solidFill>
                                <a:schemeClr val="bg2">
                                  <a:lumMod val="25000"/>
                                </a:schemeClr>
                              </a:solidFill>
                              <a:latin typeface="Cambria Math" panose="02040503050406030204" pitchFamily="18" charset="0"/>
                              <a:ea typeface="Cambria Math" panose="02040503050406030204" pitchFamily="18" charset="0"/>
                            </a:rPr>
                            <m:t>𝑎</m:t>
                          </m:r>
                        </m:e>
                        <m:sub>
                          <m:r>
                            <a:rPr lang="it-IT" sz="1600" b="0" i="1" smtClean="0">
                              <a:solidFill>
                                <a:schemeClr val="bg2">
                                  <a:lumMod val="25000"/>
                                </a:schemeClr>
                              </a:solidFill>
                              <a:latin typeface="Cambria Math" panose="02040503050406030204" pitchFamily="18" charset="0"/>
                              <a:ea typeface="Cambria Math" panose="02040503050406030204" pitchFamily="18" charset="0"/>
                            </a:rPr>
                            <m:t>𝑖</m:t>
                          </m:r>
                        </m:sub>
                      </m:sSub>
                      <m:r>
                        <a:rPr lang="it-IT" sz="1600" b="0" i="1" smtClean="0">
                          <a:solidFill>
                            <a:schemeClr val="bg2">
                              <a:lumMod val="25000"/>
                            </a:schemeClr>
                          </a:solidFill>
                          <a:latin typeface="Cambria Math" panose="02040503050406030204" pitchFamily="18" charset="0"/>
                          <a:ea typeface="Cambria Math" panose="02040503050406030204" pitchFamily="18" charset="0"/>
                        </a:rPr>
                        <m:t>+</m:t>
                      </m:r>
                      <m:sSub>
                        <m:sSubPr>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sSubPr>
                        <m:e>
                          <m:acc>
                            <m:accPr>
                              <m:chr m:val="̅"/>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accPr>
                            <m:e>
                              <m:r>
                                <a:rPr lang="it-IT" sz="1600" b="0" i="1" smtClean="0">
                                  <a:solidFill>
                                    <a:schemeClr val="bg2">
                                      <a:lumMod val="25000"/>
                                    </a:schemeClr>
                                  </a:solidFill>
                                  <a:latin typeface="Cambria Math" panose="02040503050406030204" pitchFamily="18" charset="0"/>
                                  <a:ea typeface="Cambria Math" panose="02040503050406030204" pitchFamily="18" charset="0"/>
                                </a:rPr>
                                <m:t>𝑢</m:t>
                              </m:r>
                            </m:e>
                          </m:acc>
                        </m:e>
                        <m:sub>
                          <m:r>
                            <a:rPr lang="it-IT" sz="1600" b="0" i="1" smtClean="0">
                              <a:solidFill>
                                <a:schemeClr val="bg2">
                                  <a:lumMod val="25000"/>
                                </a:schemeClr>
                              </a:solidFill>
                              <a:latin typeface="Cambria Math" panose="02040503050406030204" pitchFamily="18" charset="0"/>
                              <a:ea typeface="Cambria Math" panose="02040503050406030204" pitchFamily="18" charset="0"/>
                            </a:rPr>
                            <m:t>𝑖𝑡</m:t>
                          </m:r>
                        </m:sub>
                      </m:sSub>
                      <m:r>
                        <a:rPr lang="it-IT" sz="1600" b="0" i="1" smtClean="0">
                          <a:solidFill>
                            <a:schemeClr val="bg2">
                              <a:lumMod val="25000"/>
                            </a:schemeClr>
                          </a:solidFill>
                          <a:latin typeface="Cambria Math" panose="02040503050406030204" pitchFamily="18" charset="0"/>
                          <a:ea typeface="Cambria Math" panose="02040503050406030204" pitchFamily="18" charset="0"/>
                        </a:rPr>
                        <m:t>,  </m:t>
                      </m:r>
                      <m:r>
                        <a:rPr lang="it-IT" sz="1600" b="0" i="1" smtClean="0">
                          <a:solidFill>
                            <a:schemeClr val="bg2">
                              <a:lumMod val="25000"/>
                            </a:schemeClr>
                          </a:solidFill>
                          <a:latin typeface="Cambria Math" panose="02040503050406030204" pitchFamily="18" charset="0"/>
                          <a:ea typeface="Cambria Math" panose="02040503050406030204" pitchFamily="18" charset="0"/>
                        </a:rPr>
                        <m:t>𝑡</m:t>
                      </m:r>
                      <m:r>
                        <a:rPr lang="it-IT" sz="1600" b="0" i="1" smtClean="0">
                          <a:solidFill>
                            <a:schemeClr val="bg2">
                              <a:lumMod val="25000"/>
                            </a:schemeClr>
                          </a:solidFill>
                          <a:latin typeface="Cambria Math" panose="02040503050406030204" pitchFamily="18" charset="0"/>
                          <a:ea typeface="Cambria Math" panose="02040503050406030204" pitchFamily="18" charset="0"/>
                        </a:rPr>
                        <m:t>=1,2,…,</m:t>
                      </m:r>
                      <m:r>
                        <a:rPr lang="it-IT" sz="1600" b="0" i="1" smtClean="0">
                          <a:solidFill>
                            <a:schemeClr val="bg2">
                              <a:lumMod val="25000"/>
                            </a:schemeClr>
                          </a:solidFill>
                          <a:latin typeface="Cambria Math" panose="02040503050406030204" pitchFamily="18" charset="0"/>
                          <a:ea typeface="Cambria Math" panose="02040503050406030204" pitchFamily="18" charset="0"/>
                        </a:rPr>
                        <m:t>𝑇</m:t>
                      </m:r>
                    </m:oMath>
                  </m:oMathPara>
                </a14:m>
                <a:endParaRPr lang="en-US" sz="1600" dirty="0">
                  <a:solidFill>
                    <a:schemeClr val="bg2">
                      <a:lumMod val="25000"/>
                    </a:schemeClr>
                  </a:solidFill>
                  <a:latin typeface="Cambria Math" panose="02040503050406030204" pitchFamily="18" charset="0"/>
                  <a:ea typeface="Cambria Math" panose="02040503050406030204" pitchFamily="18" charset="0"/>
                </a:endParaRPr>
              </a:p>
              <a:p>
                <a:endParaRPr lang="en-US" sz="1600" dirty="0">
                  <a:solidFill>
                    <a:schemeClr val="bg2">
                      <a:lumMod val="25000"/>
                    </a:schemeClr>
                  </a:solidFill>
                  <a:latin typeface="Cambria Math" panose="02040503050406030204" pitchFamily="18" charset="0"/>
                  <a:ea typeface="Cambria Math" panose="02040503050406030204" pitchFamily="18" charset="0"/>
                </a:endParaRPr>
              </a:p>
              <a:p>
                <a:endParaRPr lang="en-US" sz="1600" dirty="0">
                  <a:solidFill>
                    <a:schemeClr val="bg2">
                      <a:lumMod val="25000"/>
                    </a:schemeClr>
                  </a:solidFill>
                  <a:latin typeface="Cambria Math" panose="02040503050406030204" pitchFamily="18" charset="0"/>
                  <a:ea typeface="Cambria Math" panose="02040503050406030204" pitchFamily="18" charset="0"/>
                </a:endParaRPr>
              </a:p>
              <a:p>
                <a:r>
                  <a:rPr lang="en-US" sz="1600" dirty="0">
                    <a:solidFill>
                      <a:schemeClr val="bg2">
                        <a:lumMod val="25000"/>
                      </a:schemeClr>
                    </a:solidFill>
                    <a:latin typeface="Cambria Math" panose="02040503050406030204" pitchFamily="18" charset="0"/>
                    <a:ea typeface="Cambria Math" panose="02040503050406030204" pitchFamily="18" charset="0"/>
                  </a:rPr>
                  <a:t>Then we deduce the real fixed effect model, i.e. the </a:t>
                </a:r>
                <a:r>
                  <a:rPr lang="en-US" sz="1600" b="1" dirty="0">
                    <a:solidFill>
                      <a:schemeClr val="bg2">
                        <a:lumMod val="25000"/>
                      </a:schemeClr>
                    </a:solidFill>
                    <a:latin typeface="Cambria Math" panose="02040503050406030204" pitchFamily="18" charset="0"/>
                    <a:ea typeface="Cambria Math" panose="02040503050406030204" pitchFamily="18" charset="0"/>
                  </a:rPr>
                  <a:t>Within estimator</a:t>
                </a:r>
              </a:p>
              <a:p>
                <a:endParaRPr lang="en-US" sz="1600" dirty="0">
                  <a:solidFill>
                    <a:schemeClr val="bg2">
                      <a:lumMod val="25000"/>
                    </a:schemeClr>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it-IT" sz="1600" i="1">
                              <a:solidFill>
                                <a:schemeClr val="bg2">
                                  <a:lumMod val="25000"/>
                                </a:schemeClr>
                              </a:solidFill>
                              <a:latin typeface="Cambria Math" panose="02040503050406030204" pitchFamily="18" charset="0"/>
                              <a:ea typeface="Cambria Math" panose="02040503050406030204" pitchFamily="18" charset="0"/>
                            </a:rPr>
                          </m:ctrlPr>
                        </m:sSubPr>
                        <m:e>
                          <m:r>
                            <a:rPr lang="it-IT" sz="1600" i="1">
                              <a:solidFill>
                                <a:schemeClr val="bg2">
                                  <a:lumMod val="25000"/>
                                </a:schemeClr>
                              </a:solidFill>
                              <a:latin typeface="Cambria Math" panose="02040503050406030204" pitchFamily="18" charset="0"/>
                              <a:ea typeface="Cambria Math" panose="02040503050406030204" pitchFamily="18" charset="0"/>
                            </a:rPr>
                            <m:t>𝑦</m:t>
                          </m:r>
                        </m:e>
                        <m:sub>
                          <m:r>
                            <a:rPr lang="it-IT" sz="1600" i="1">
                              <a:solidFill>
                                <a:schemeClr val="bg2">
                                  <a:lumMod val="25000"/>
                                </a:schemeClr>
                              </a:solidFill>
                              <a:latin typeface="Cambria Math" panose="02040503050406030204" pitchFamily="18" charset="0"/>
                              <a:ea typeface="Cambria Math" panose="02040503050406030204" pitchFamily="18" charset="0"/>
                            </a:rPr>
                            <m:t>𝑖𝑡</m:t>
                          </m:r>
                        </m:sub>
                      </m:sSub>
                      <m:r>
                        <a:rPr lang="it-IT" sz="1600" b="0" i="1" smtClean="0">
                          <a:solidFill>
                            <a:schemeClr val="bg2">
                              <a:lumMod val="25000"/>
                            </a:schemeClr>
                          </a:solidFill>
                          <a:latin typeface="Cambria Math" panose="02040503050406030204" pitchFamily="18" charset="0"/>
                          <a:ea typeface="Cambria Math" panose="02040503050406030204" pitchFamily="18" charset="0"/>
                        </a:rPr>
                        <m:t>−</m:t>
                      </m:r>
                      <m:sSub>
                        <m:sSubPr>
                          <m:ctrlPr>
                            <a:rPr lang="it-IT" sz="1600" i="1">
                              <a:solidFill>
                                <a:schemeClr val="bg2">
                                  <a:lumMod val="25000"/>
                                </a:schemeClr>
                              </a:solidFill>
                              <a:latin typeface="Cambria Math" panose="02040503050406030204" pitchFamily="18" charset="0"/>
                              <a:ea typeface="Cambria Math" panose="02040503050406030204" pitchFamily="18" charset="0"/>
                            </a:rPr>
                          </m:ctrlPr>
                        </m:sSubPr>
                        <m:e>
                          <m:acc>
                            <m:accPr>
                              <m:chr m:val="̅"/>
                              <m:ctrlPr>
                                <a:rPr lang="it-IT" sz="1600" i="1">
                                  <a:solidFill>
                                    <a:schemeClr val="bg2">
                                      <a:lumMod val="25000"/>
                                    </a:schemeClr>
                                  </a:solidFill>
                                  <a:latin typeface="Cambria Math" panose="02040503050406030204" pitchFamily="18" charset="0"/>
                                  <a:ea typeface="Cambria Math" panose="02040503050406030204" pitchFamily="18" charset="0"/>
                                </a:rPr>
                              </m:ctrlPr>
                            </m:accPr>
                            <m:e>
                              <m:r>
                                <a:rPr lang="it-IT" sz="1600" i="1">
                                  <a:solidFill>
                                    <a:schemeClr val="bg2">
                                      <a:lumMod val="25000"/>
                                    </a:schemeClr>
                                  </a:solidFill>
                                  <a:latin typeface="Cambria Math" panose="02040503050406030204" pitchFamily="18" charset="0"/>
                                  <a:ea typeface="Cambria Math" panose="02040503050406030204" pitchFamily="18" charset="0"/>
                                </a:rPr>
                                <m:t>𝑦</m:t>
                              </m:r>
                            </m:e>
                          </m:acc>
                        </m:e>
                        <m:sub>
                          <m:r>
                            <a:rPr lang="it-IT" sz="1600" i="1">
                              <a:solidFill>
                                <a:schemeClr val="bg2">
                                  <a:lumMod val="25000"/>
                                </a:schemeClr>
                              </a:solidFill>
                              <a:latin typeface="Cambria Math" panose="02040503050406030204" pitchFamily="18" charset="0"/>
                              <a:ea typeface="Cambria Math" panose="02040503050406030204" pitchFamily="18" charset="0"/>
                            </a:rPr>
                            <m:t>𝑖𝑡</m:t>
                          </m:r>
                        </m:sub>
                      </m:sSub>
                      <m:r>
                        <a:rPr lang="it-IT" sz="1600" b="0" i="1" smtClean="0">
                          <a:solidFill>
                            <a:schemeClr val="bg2">
                              <a:lumMod val="25000"/>
                            </a:schemeClr>
                          </a:solidFill>
                          <a:latin typeface="Cambria Math" panose="02040503050406030204" pitchFamily="18" charset="0"/>
                          <a:ea typeface="Cambria Math" panose="02040503050406030204" pitchFamily="18" charset="0"/>
                        </a:rPr>
                        <m:t>=</m:t>
                      </m:r>
                      <m:sSub>
                        <m:sSubPr>
                          <m:ctrlPr>
                            <a:rPr lang="it-IT" sz="1600" i="1">
                              <a:solidFill>
                                <a:schemeClr val="bg2">
                                  <a:lumMod val="25000"/>
                                </a:schemeClr>
                              </a:solidFill>
                              <a:latin typeface="Cambria Math" panose="02040503050406030204" pitchFamily="18" charset="0"/>
                              <a:ea typeface="Cambria Math" panose="02040503050406030204" pitchFamily="18" charset="0"/>
                            </a:rPr>
                          </m:ctrlPr>
                        </m:sSubPr>
                        <m:e>
                          <m:r>
                            <a:rPr lang="it-IT" sz="1600" i="1">
                              <a:solidFill>
                                <a:schemeClr val="bg2">
                                  <a:lumMod val="25000"/>
                                </a:schemeClr>
                              </a:solidFill>
                              <a:latin typeface="Cambria Math" panose="02040503050406030204" pitchFamily="18" charset="0"/>
                              <a:ea typeface="Cambria Math" panose="02040503050406030204" pitchFamily="18" charset="0"/>
                            </a:rPr>
                            <m:t>𝛽</m:t>
                          </m:r>
                        </m:e>
                        <m:sub>
                          <m:r>
                            <a:rPr lang="it-IT" sz="1600" i="1">
                              <a:solidFill>
                                <a:schemeClr val="bg2">
                                  <a:lumMod val="25000"/>
                                </a:schemeClr>
                              </a:solidFill>
                              <a:latin typeface="Cambria Math" panose="02040503050406030204" pitchFamily="18" charset="0"/>
                              <a:ea typeface="Cambria Math" panose="02040503050406030204" pitchFamily="18" charset="0"/>
                            </a:rPr>
                            <m:t>1</m:t>
                          </m:r>
                        </m:sub>
                      </m:sSub>
                      <m:d>
                        <m:dPr>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dPr>
                        <m:e>
                          <m:sSub>
                            <m:sSubPr>
                              <m:ctrlPr>
                                <a:rPr lang="it-IT" sz="1600" i="1">
                                  <a:solidFill>
                                    <a:schemeClr val="bg2">
                                      <a:lumMod val="25000"/>
                                    </a:schemeClr>
                                  </a:solidFill>
                                  <a:latin typeface="Cambria Math" panose="02040503050406030204" pitchFamily="18" charset="0"/>
                                  <a:ea typeface="Cambria Math" panose="02040503050406030204" pitchFamily="18" charset="0"/>
                                </a:rPr>
                              </m:ctrlPr>
                            </m:sSubPr>
                            <m:e>
                              <m:r>
                                <a:rPr lang="it-IT" sz="1600" i="1">
                                  <a:solidFill>
                                    <a:schemeClr val="bg2">
                                      <a:lumMod val="25000"/>
                                    </a:schemeClr>
                                  </a:solidFill>
                                  <a:latin typeface="Cambria Math" panose="02040503050406030204" pitchFamily="18" charset="0"/>
                                  <a:ea typeface="Cambria Math" panose="02040503050406030204" pitchFamily="18" charset="0"/>
                                </a:rPr>
                                <m:t>𝑥</m:t>
                              </m:r>
                            </m:e>
                            <m:sub>
                              <m:r>
                                <a:rPr lang="it-IT" sz="1600" i="1">
                                  <a:solidFill>
                                    <a:schemeClr val="bg2">
                                      <a:lumMod val="25000"/>
                                    </a:schemeClr>
                                  </a:solidFill>
                                  <a:latin typeface="Cambria Math" panose="02040503050406030204" pitchFamily="18" charset="0"/>
                                  <a:ea typeface="Cambria Math" panose="02040503050406030204" pitchFamily="18" charset="0"/>
                                </a:rPr>
                                <m:t>𝑖𝑡</m:t>
                              </m:r>
                              <m:r>
                                <a:rPr lang="it-IT" sz="1600" i="1">
                                  <a:solidFill>
                                    <a:schemeClr val="bg2">
                                      <a:lumMod val="25000"/>
                                    </a:schemeClr>
                                  </a:solidFill>
                                  <a:latin typeface="Cambria Math" panose="02040503050406030204" pitchFamily="18" charset="0"/>
                                  <a:ea typeface="Cambria Math" panose="02040503050406030204" pitchFamily="18" charset="0"/>
                                </a:rPr>
                                <m:t>1</m:t>
                              </m:r>
                            </m:sub>
                          </m:sSub>
                          <m:r>
                            <a:rPr lang="it-IT" sz="1600" b="0" i="1" smtClean="0">
                              <a:solidFill>
                                <a:schemeClr val="bg2">
                                  <a:lumMod val="25000"/>
                                </a:schemeClr>
                              </a:solidFill>
                              <a:latin typeface="Cambria Math" panose="02040503050406030204" pitchFamily="18" charset="0"/>
                              <a:ea typeface="Cambria Math" panose="02040503050406030204" pitchFamily="18" charset="0"/>
                            </a:rPr>
                            <m:t>−</m:t>
                          </m:r>
                          <m:sSub>
                            <m:sSubPr>
                              <m:ctrlPr>
                                <a:rPr lang="it-IT" sz="1600" i="1">
                                  <a:solidFill>
                                    <a:schemeClr val="bg2">
                                      <a:lumMod val="25000"/>
                                    </a:schemeClr>
                                  </a:solidFill>
                                  <a:latin typeface="Cambria Math" panose="02040503050406030204" pitchFamily="18" charset="0"/>
                                  <a:ea typeface="Cambria Math" panose="02040503050406030204" pitchFamily="18" charset="0"/>
                                </a:rPr>
                              </m:ctrlPr>
                            </m:sSubPr>
                            <m:e>
                              <m:acc>
                                <m:accPr>
                                  <m:chr m:val="̅"/>
                                  <m:ctrlPr>
                                    <a:rPr lang="it-IT" sz="1600" i="1">
                                      <a:solidFill>
                                        <a:schemeClr val="bg2">
                                          <a:lumMod val="25000"/>
                                        </a:schemeClr>
                                      </a:solidFill>
                                      <a:latin typeface="Cambria Math" panose="02040503050406030204" pitchFamily="18" charset="0"/>
                                      <a:ea typeface="Cambria Math" panose="02040503050406030204" pitchFamily="18" charset="0"/>
                                    </a:rPr>
                                  </m:ctrlPr>
                                </m:accPr>
                                <m:e>
                                  <m:r>
                                    <a:rPr lang="it-IT" sz="1600" i="1">
                                      <a:solidFill>
                                        <a:schemeClr val="bg2">
                                          <a:lumMod val="25000"/>
                                        </a:schemeClr>
                                      </a:solidFill>
                                      <a:latin typeface="Cambria Math" panose="02040503050406030204" pitchFamily="18" charset="0"/>
                                      <a:ea typeface="Cambria Math" panose="02040503050406030204" pitchFamily="18" charset="0"/>
                                    </a:rPr>
                                    <m:t>𝑥</m:t>
                                  </m:r>
                                </m:e>
                              </m:acc>
                            </m:e>
                            <m:sub>
                              <m:r>
                                <a:rPr lang="it-IT" sz="1600" i="1">
                                  <a:solidFill>
                                    <a:schemeClr val="bg2">
                                      <a:lumMod val="25000"/>
                                    </a:schemeClr>
                                  </a:solidFill>
                                  <a:latin typeface="Cambria Math" panose="02040503050406030204" pitchFamily="18" charset="0"/>
                                  <a:ea typeface="Cambria Math" panose="02040503050406030204" pitchFamily="18" charset="0"/>
                                </a:rPr>
                                <m:t>𝑖𝑡</m:t>
                              </m:r>
                              <m:r>
                                <a:rPr lang="it-IT" sz="1600" i="1">
                                  <a:solidFill>
                                    <a:schemeClr val="bg2">
                                      <a:lumMod val="25000"/>
                                    </a:schemeClr>
                                  </a:solidFill>
                                  <a:latin typeface="Cambria Math" panose="02040503050406030204" pitchFamily="18" charset="0"/>
                                  <a:ea typeface="Cambria Math" panose="02040503050406030204" pitchFamily="18" charset="0"/>
                                </a:rPr>
                                <m:t>1</m:t>
                              </m:r>
                            </m:sub>
                          </m:sSub>
                        </m:e>
                      </m:d>
                      <m:r>
                        <a:rPr lang="it-IT" sz="1600" i="1">
                          <a:solidFill>
                            <a:schemeClr val="bg2">
                              <a:lumMod val="25000"/>
                            </a:schemeClr>
                          </a:solidFill>
                          <a:latin typeface="Cambria Math" panose="02040503050406030204" pitchFamily="18" charset="0"/>
                          <a:ea typeface="Cambria Math" panose="02040503050406030204" pitchFamily="18" charset="0"/>
                        </a:rPr>
                        <m:t>+</m:t>
                      </m:r>
                      <m:sSub>
                        <m:sSubPr>
                          <m:ctrlPr>
                            <a:rPr lang="it-IT" sz="1600" i="1">
                              <a:solidFill>
                                <a:schemeClr val="bg2">
                                  <a:lumMod val="25000"/>
                                </a:schemeClr>
                              </a:solidFill>
                              <a:latin typeface="Cambria Math" panose="02040503050406030204" pitchFamily="18" charset="0"/>
                              <a:ea typeface="Cambria Math" panose="02040503050406030204" pitchFamily="18" charset="0"/>
                            </a:rPr>
                          </m:ctrlPr>
                        </m:sSubPr>
                        <m:e>
                          <m:r>
                            <a:rPr lang="it-IT" sz="1600" i="1">
                              <a:solidFill>
                                <a:schemeClr val="bg2">
                                  <a:lumMod val="25000"/>
                                </a:schemeClr>
                              </a:solidFill>
                              <a:latin typeface="Cambria Math" panose="02040503050406030204" pitchFamily="18" charset="0"/>
                              <a:ea typeface="Cambria Math" panose="02040503050406030204" pitchFamily="18" charset="0"/>
                            </a:rPr>
                            <m:t>𝛽</m:t>
                          </m:r>
                        </m:e>
                        <m:sub>
                          <m:r>
                            <a:rPr lang="it-IT" sz="1600" i="1">
                              <a:solidFill>
                                <a:schemeClr val="bg2">
                                  <a:lumMod val="25000"/>
                                </a:schemeClr>
                              </a:solidFill>
                              <a:latin typeface="Cambria Math" panose="02040503050406030204" pitchFamily="18" charset="0"/>
                              <a:ea typeface="Cambria Math" panose="02040503050406030204" pitchFamily="18" charset="0"/>
                            </a:rPr>
                            <m:t>2</m:t>
                          </m:r>
                        </m:sub>
                      </m:sSub>
                      <m:d>
                        <m:dPr>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dPr>
                        <m:e>
                          <m:sSub>
                            <m:sSubPr>
                              <m:ctrlPr>
                                <a:rPr lang="it-IT" sz="1600" i="1">
                                  <a:solidFill>
                                    <a:schemeClr val="bg2">
                                      <a:lumMod val="25000"/>
                                    </a:schemeClr>
                                  </a:solidFill>
                                  <a:latin typeface="Cambria Math" panose="02040503050406030204" pitchFamily="18" charset="0"/>
                                  <a:ea typeface="Cambria Math" panose="02040503050406030204" pitchFamily="18" charset="0"/>
                                </a:rPr>
                              </m:ctrlPr>
                            </m:sSubPr>
                            <m:e>
                              <m:r>
                                <a:rPr lang="it-IT" sz="1600" i="1">
                                  <a:solidFill>
                                    <a:schemeClr val="bg2">
                                      <a:lumMod val="25000"/>
                                    </a:schemeClr>
                                  </a:solidFill>
                                  <a:latin typeface="Cambria Math" panose="02040503050406030204" pitchFamily="18" charset="0"/>
                                  <a:ea typeface="Cambria Math" panose="02040503050406030204" pitchFamily="18" charset="0"/>
                                </a:rPr>
                                <m:t>𝑥</m:t>
                              </m:r>
                            </m:e>
                            <m:sub>
                              <m:r>
                                <a:rPr lang="it-IT" sz="1600" i="1">
                                  <a:solidFill>
                                    <a:schemeClr val="bg2">
                                      <a:lumMod val="25000"/>
                                    </a:schemeClr>
                                  </a:solidFill>
                                  <a:latin typeface="Cambria Math" panose="02040503050406030204" pitchFamily="18" charset="0"/>
                                  <a:ea typeface="Cambria Math" panose="02040503050406030204" pitchFamily="18" charset="0"/>
                                </a:rPr>
                                <m:t>𝑖𝑡</m:t>
                              </m:r>
                              <m:r>
                                <a:rPr lang="it-IT" sz="1600" i="1">
                                  <a:solidFill>
                                    <a:schemeClr val="bg2">
                                      <a:lumMod val="25000"/>
                                    </a:schemeClr>
                                  </a:solidFill>
                                  <a:latin typeface="Cambria Math" panose="02040503050406030204" pitchFamily="18" charset="0"/>
                                  <a:ea typeface="Cambria Math" panose="02040503050406030204" pitchFamily="18" charset="0"/>
                                </a:rPr>
                                <m:t>2</m:t>
                              </m:r>
                            </m:sub>
                          </m:sSub>
                          <m:r>
                            <a:rPr lang="it-IT" sz="1600" b="0" i="1" smtClean="0">
                              <a:solidFill>
                                <a:schemeClr val="bg2">
                                  <a:lumMod val="25000"/>
                                </a:schemeClr>
                              </a:solidFill>
                              <a:latin typeface="Cambria Math" panose="02040503050406030204" pitchFamily="18" charset="0"/>
                              <a:ea typeface="Cambria Math" panose="02040503050406030204" pitchFamily="18" charset="0"/>
                            </a:rPr>
                            <m:t>−</m:t>
                          </m:r>
                          <m:sSub>
                            <m:sSubPr>
                              <m:ctrlPr>
                                <a:rPr lang="it-IT" sz="1600" i="1">
                                  <a:solidFill>
                                    <a:schemeClr val="bg2">
                                      <a:lumMod val="25000"/>
                                    </a:schemeClr>
                                  </a:solidFill>
                                  <a:latin typeface="Cambria Math" panose="02040503050406030204" pitchFamily="18" charset="0"/>
                                  <a:ea typeface="Cambria Math" panose="02040503050406030204" pitchFamily="18" charset="0"/>
                                </a:rPr>
                              </m:ctrlPr>
                            </m:sSubPr>
                            <m:e>
                              <m:acc>
                                <m:accPr>
                                  <m:chr m:val="̅"/>
                                  <m:ctrlPr>
                                    <a:rPr lang="it-IT" sz="1600" i="1">
                                      <a:solidFill>
                                        <a:schemeClr val="bg2">
                                          <a:lumMod val="25000"/>
                                        </a:schemeClr>
                                      </a:solidFill>
                                      <a:latin typeface="Cambria Math" panose="02040503050406030204" pitchFamily="18" charset="0"/>
                                      <a:ea typeface="Cambria Math" panose="02040503050406030204" pitchFamily="18" charset="0"/>
                                    </a:rPr>
                                  </m:ctrlPr>
                                </m:accPr>
                                <m:e>
                                  <m:r>
                                    <a:rPr lang="it-IT" sz="1600" i="1">
                                      <a:solidFill>
                                        <a:schemeClr val="bg2">
                                          <a:lumMod val="25000"/>
                                        </a:schemeClr>
                                      </a:solidFill>
                                      <a:latin typeface="Cambria Math" panose="02040503050406030204" pitchFamily="18" charset="0"/>
                                      <a:ea typeface="Cambria Math" panose="02040503050406030204" pitchFamily="18" charset="0"/>
                                    </a:rPr>
                                    <m:t>𝑥</m:t>
                                  </m:r>
                                </m:e>
                              </m:acc>
                            </m:e>
                            <m:sub>
                              <m:r>
                                <a:rPr lang="it-IT" sz="1600" i="1">
                                  <a:solidFill>
                                    <a:schemeClr val="bg2">
                                      <a:lumMod val="25000"/>
                                    </a:schemeClr>
                                  </a:solidFill>
                                  <a:latin typeface="Cambria Math" panose="02040503050406030204" pitchFamily="18" charset="0"/>
                                  <a:ea typeface="Cambria Math" panose="02040503050406030204" pitchFamily="18" charset="0"/>
                                </a:rPr>
                                <m:t>𝑖𝑡</m:t>
                              </m:r>
                              <m:r>
                                <a:rPr lang="it-IT" sz="1600" b="0" i="1" smtClean="0">
                                  <a:solidFill>
                                    <a:schemeClr val="bg2">
                                      <a:lumMod val="25000"/>
                                    </a:schemeClr>
                                  </a:solidFill>
                                  <a:latin typeface="Cambria Math" panose="02040503050406030204" pitchFamily="18" charset="0"/>
                                  <a:ea typeface="Cambria Math" panose="02040503050406030204" pitchFamily="18" charset="0"/>
                                </a:rPr>
                                <m:t>2</m:t>
                              </m:r>
                            </m:sub>
                          </m:sSub>
                        </m:e>
                      </m:d>
                      <m:r>
                        <a:rPr lang="it-IT" sz="1600" i="1">
                          <a:solidFill>
                            <a:schemeClr val="bg2">
                              <a:lumMod val="25000"/>
                            </a:schemeClr>
                          </a:solidFill>
                          <a:latin typeface="Cambria Math" panose="02040503050406030204" pitchFamily="18" charset="0"/>
                          <a:ea typeface="Cambria Math" panose="02040503050406030204" pitchFamily="18" charset="0"/>
                        </a:rPr>
                        <m:t>+…+</m:t>
                      </m:r>
                      <m:sSub>
                        <m:sSubPr>
                          <m:ctrlPr>
                            <a:rPr lang="it-IT" sz="1600" i="1">
                              <a:solidFill>
                                <a:schemeClr val="bg2">
                                  <a:lumMod val="25000"/>
                                </a:schemeClr>
                              </a:solidFill>
                              <a:latin typeface="Cambria Math" panose="02040503050406030204" pitchFamily="18" charset="0"/>
                              <a:ea typeface="Cambria Math" panose="02040503050406030204" pitchFamily="18" charset="0"/>
                            </a:rPr>
                          </m:ctrlPr>
                        </m:sSubPr>
                        <m:e>
                          <m:r>
                            <a:rPr lang="it-IT" sz="1600" i="1">
                              <a:solidFill>
                                <a:schemeClr val="bg2">
                                  <a:lumMod val="25000"/>
                                </a:schemeClr>
                              </a:solidFill>
                              <a:latin typeface="Cambria Math" panose="02040503050406030204" pitchFamily="18" charset="0"/>
                              <a:ea typeface="Cambria Math" panose="02040503050406030204" pitchFamily="18" charset="0"/>
                            </a:rPr>
                            <m:t>𝛽</m:t>
                          </m:r>
                        </m:e>
                        <m:sub>
                          <m:r>
                            <a:rPr lang="it-IT" sz="1600" i="1">
                              <a:solidFill>
                                <a:schemeClr val="bg2">
                                  <a:lumMod val="25000"/>
                                </a:schemeClr>
                              </a:solidFill>
                              <a:latin typeface="Cambria Math" panose="02040503050406030204" pitchFamily="18" charset="0"/>
                              <a:ea typeface="Cambria Math" panose="02040503050406030204" pitchFamily="18" charset="0"/>
                            </a:rPr>
                            <m:t>𝑘</m:t>
                          </m:r>
                        </m:sub>
                      </m:sSub>
                      <m:d>
                        <m:dPr>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dPr>
                        <m:e>
                          <m:sSub>
                            <m:sSubPr>
                              <m:ctrlPr>
                                <a:rPr lang="it-IT" sz="1600" i="1">
                                  <a:solidFill>
                                    <a:schemeClr val="bg2">
                                      <a:lumMod val="25000"/>
                                    </a:schemeClr>
                                  </a:solidFill>
                                  <a:latin typeface="Cambria Math" panose="02040503050406030204" pitchFamily="18" charset="0"/>
                                  <a:ea typeface="Cambria Math" panose="02040503050406030204" pitchFamily="18" charset="0"/>
                                </a:rPr>
                              </m:ctrlPr>
                            </m:sSubPr>
                            <m:e>
                              <m:r>
                                <a:rPr lang="it-IT" sz="1600" i="1">
                                  <a:solidFill>
                                    <a:schemeClr val="bg2">
                                      <a:lumMod val="25000"/>
                                    </a:schemeClr>
                                  </a:solidFill>
                                  <a:latin typeface="Cambria Math" panose="02040503050406030204" pitchFamily="18" charset="0"/>
                                  <a:ea typeface="Cambria Math" panose="02040503050406030204" pitchFamily="18" charset="0"/>
                                </a:rPr>
                                <m:t>𝑥</m:t>
                              </m:r>
                            </m:e>
                            <m:sub>
                              <m:r>
                                <a:rPr lang="it-IT" sz="1600" i="1">
                                  <a:solidFill>
                                    <a:schemeClr val="bg2">
                                      <a:lumMod val="25000"/>
                                    </a:schemeClr>
                                  </a:solidFill>
                                  <a:latin typeface="Cambria Math" panose="02040503050406030204" pitchFamily="18" charset="0"/>
                                  <a:ea typeface="Cambria Math" panose="02040503050406030204" pitchFamily="18" charset="0"/>
                                </a:rPr>
                                <m:t>𝑖𝑡𝑘</m:t>
                              </m:r>
                            </m:sub>
                          </m:sSub>
                          <m:r>
                            <a:rPr lang="it-IT" sz="1600" b="0" i="1" smtClean="0">
                              <a:solidFill>
                                <a:schemeClr val="bg2">
                                  <a:lumMod val="25000"/>
                                </a:schemeClr>
                              </a:solidFill>
                              <a:latin typeface="Cambria Math" panose="02040503050406030204" pitchFamily="18" charset="0"/>
                              <a:ea typeface="Cambria Math" panose="02040503050406030204" pitchFamily="18" charset="0"/>
                            </a:rPr>
                            <m:t>−</m:t>
                          </m:r>
                          <m:sSub>
                            <m:sSubPr>
                              <m:ctrlPr>
                                <a:rPr lang="it-IT" sz="1600" i="1">
                                  <a:solidFill>
                                    <a:schemeClr val="bg2">
                                      <a:lumMod val="25000"/>
                                    </a:schemeClr>
                                  </a:solidFill>
                                  <a:latin typeface="Cambria Math" panose="02040503050406030204" pitchFamily="18" charset="0"/>
                                  <a:ea typeface="Cambria Math" panose="02040503050406030204" pitchFamily="18" charset="0"/>
                                </a:rPr>
                              </m:ctrlPr>
                            </m:sSubPr>
                            <m:e>
                              <m:acc>
                                <m:accPr>
                                  <m:chr m:val="̅"/>
                                  <m:ctrlPr>
                                    <a:rPr lang="it-IT" sz="1600" i="1">
                                      <a:solidFill>
                                        <a:schemeClr val="bg2">
                                          <a:lumMod val="25000"/>
                                        </a:schemeClr>
                                      </a:solidFill>
                                      <a:latin typeface="Cambria Math" panose="02040503050406030204" pitchFamily="18" charset="0"/>
                                      <a:ea typeface="Cambria Math" panose="02040503050406030204" pitchFamily="18" charset="0"/>
                                    </a:rPr>
                                  </m:ctrlPr>
                                </m:accPr>
                                <m:e>
                                  <m:r>
                                    <a:rPr lang="it-IT" sz="1600" i="1">
                                      <a:solidFill>
                                        <a:schemeClr val="bg2">
                                          <a:lumMod val="25000"/>
                                        </a:schemeClr>
                                      </a:solidFill>
                                      <a:latin typeface="Cambria Math" panose="02040503050406030204" pitchFamily="18" charset="0"/>
                                      <a:ea typeface="Cambria Math" panose="02040503050406030204" pitchFamily="18" charset="0"/>
                                    </a:rPr>
                                    <m:t>𝑥</m:t>
                                  </m:r>
                                </m:e>
                              </m:acc>
                            </m:e>
                            <m:sub>
                              <m:r>
                                <a:rPr lang="it-IT" sz="1600" i="1">
                                  <a:solidFill>
                                    <a:schemeClr val="bg2">
                                      <a:lumMod val="25000"/>
                                    </a:schemeClr>
                                  </a:solidFill>
                                  <a:latin typeface="Cambria Math" panose="02040503050406030204" pitchFamily="18" charset="0"/>
                                  <a:ea typeface="Cambria Math" panose="02040503050406030204" pitchFamily="18" charset="0"/>
                                </a:rPr>
                                <m:t>𝑖𝑡</m:t>
                              </m:r>
                              <m:r>
                                <a:rPr lang="it-IT" sz="1600" b="0" i="1" smtClean="0">
                                  <a:solidFill>
                                    <a:schemeClr val="bg2">
                                      <a:lumMod val="25000"/>
                                    </a:schemeClr>
                                  </a:solidFill>
                                  <a:latin typeface="Cambria Math" panose="02040503050406030204" pitchFamily="18" charset="0"/>
                                  <a:ea typeface="Cambria Math" panose="02040503050406030204" pitchFamily="18" charset="0"/>
                                </a:rPr>
                                <m:t>𝑘</m:t>
                              </m:r>
                            </m:sub>
                          </m:sSub>
                        </m:e>
                      </m:d>
                      <m:r>
                        <a:rPr lang="it-IT" sz="1600" i="1">
                          <a:solidFill>
                            <a:schemeClr val="bg2">
                              <a:lumMod val="25000"/>
                            </a:schemeClr>
                          </a:solidFill>
                          <a:latin typeface="Cambria Math" panose="02040503050406030204" pitchFamily="18" charset="0"/>
                          <a:ea typeface="Cambria Math" panose="02040503050406030204" pitchFamily="18" charset="0"/>
                        </a:rPr>
                        <m:t>+</m:t>
                      </m:r>
                      <m:sSub>
                        <m:sSubPr>
                          <m:ctrlPr>
                            <a:rPr lang="it-IT" sz="1600" i="1">
                              <a:solidFill>
                                <a:schemeClr val="bg2">
                                  <a:lumMod val="25000"/>
                                </a:schemeClr>
                              </a:solidFill>
                              <a:latin typeface="Cambria Math" panose="02040503050406030204" pitchFamily="18" charset="0"/>
                              <a:ea typeface="Cambria Math" panose="02040503050406030204" pitchFamily="18" charset="0"/>
                            </a:rPr>
                          </m:ctrlPr>
                        </m:sSubPr>
                        <m:e>
                          <m:r>
                            <a:rPr lang="it-IT" sz="1600" i="1">
                              <a:solidFill>
                                <a:schemeClr val="bg2">
                                  <a:lumMod val="25000"/>
                                </a:schemeClr>
                              </a:solidFill>
                              <a:latin typeface="Cambria Math" panose="02040503050406030204" pitchFamily="18" charset="0"/>
                              <a:ea typeface="Cambria Math" panose="02040503050406030204" pitchFamily="18" charset="0"/>
                            </a:rPr>
                            <m:t>𝑢</m:t>
                          </m:r>
                        </m:e>
                        <m:sub>
                          <m:r>
                            <a:rPr lang="it-IT" sz="1600" i="1">
                              <a:solidFill>
                                <a:schemeClr val="bg2">
                                  <a:lumMod val="25000"/>
                                </a:schemeClr>
                              </a:solidFill>
                              <a:latin typeface="Cambria Math" panose="02040503050406030204" pitchFamily="18" charset="0"/>
                              <a:ea typeface="Cambria Math" panose="02040503050406030204" pitchFamily="18" charset="0"/>
                            </a:rPr>
                            <m:t>𝑖𝑡</m:t>
                          </m:r>
                        </m:sub>
                      </m:sSub>
                      <m:r>
                        <a:rPr lang="it-IT" sz="1600" b="0" i="1" smtClean="0">
                          <a:solidFill>
                            <a:schemeClr val="bg2">
                              <a:lumMod val="25000"/>
                            </a:schemeClr>
                          </a:solidFill>
                          <a:latin typeface="Cambria Math" panose="02040503050406030204" pitchFamily="18" charset="0"/>
                          <a:ea typeface="Cambria Math" panose="02040503050406030204" pitchFamily="18" charset="0"/>
                        </a:rPr>
                        <m:t>−</m:t>
                      </m:r>
                      <m:sSub>
                        <m:sSubPr>
                          <m:ctrlPr>
                            <a:rPr lang="it-IT" sz="1600" i="1">
                              <a:solidFill>
                                <a:schemeClr val="bg2">
                                  <a:lumMod val="25000"/>
                                </a:schemeClr>
                              </a:solidFill>
                              <a:latin typeface="Cambria Math" panose="02040503050406030204" pitchFamily="18" charset="0"/>
                              <a:ea typeface="Cambria Math" panose="02040503050406030204" pitchFamily="18" charset="0"/>
                            </a:rPr>
                          </m:ctrlPr>
                        </m:sSubPr>
                        <m:e>
                          <m:acc>
                            <m:accPr>
                              <m:chr m:val="̅"/>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accPr>
                            <m:e>
                              <m:r>
                                <a:rPr lang="it-IT" sz="1600" i="1">
                                  <a:solidFill>
                                    <a:schemeClr val="bg2">
                                      <a:lumMod val="25000"/>
                                    </a:schemeClr>
                                  </a:solidFill>
                                  <a:latin typeface="Cambria Math" panose="02040503050406030204" pitchFamily="18" charset="0"/>
                                  <a:ea typeface="Cambria Math" panose="02040503050406030204" pitchFamily="18" charset="0"/>
                                </a:rPr>
                                <m:t>𝑢</m:t>
                              </m:r>
                            </m:e>
                          </m:acc>
                        </m:e>
                        <m:sub>
                          <m:r>
                            <a:rPr lang="it-IT" sz="1600" i="1">
                              <a:solidFill>
                                <a:schemeClr val="bg2">
                                  <a:lumMod val="25000"/>
                                </a:schemeClr>
                              </a:solidFill>
                              <a:latin typeface="Cambria Math" panose="02040503050406030204" pitchFamily="18" charset="0"/>
                              <a:ea typeface="Cambria Math" panose="02040503050406030204" pitchFamily="18" charset="0"/>
                            </a:rPr>
                            <m:t>𝑖</m:t>
                          </m:r>
                        </m:sub>
                      </m:sSub>
                    </m:oMath>
                  </m:oMathPara>
                </a14:m>
                <a:endParaRPr lang="it-IT" sz="1600" b="0" i="1" dirty="0">
                  <a:solidFill>
                    <a:schemeClr val="bg2">
                      <a:lumMod val="25000"/>
                    </a:schemeClr>
                  </a:solidFill>
                  <a:latin typeface="Cambria Math" panose="02040503050406030204" pitchFamily="18" charset="0"/>
                  <a:ea typeface="Cambria Math" panose="02040503050406030204" pitchFamily="18" charset="0"/>
                </a:endParaRPr>
              </a:p>
              <a:p>
                <a:endParaRPr lang="it-IT" sz="1600" b="0" i="1" dirty="0">
                  <a:solidFill>
                    <a:schemeClr val="bg2">
                      <a:lumMod val="25000"/>
                    </a:schemeClr>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sSubPr>
                        <m:e>
                          <m:acc>
                            <m:accPr>
                              <m:chr m:val="̈"/>
                              <m:ctrlPr>
                                <a:rPr lang="en-US" sz="1600" i="1" smtClean="0">
                                  <a:solidFill>
                                    <a:schemeClr val="bg2">
                                      <a:lumMod val="25000"/>
                                    </a:schemeClr>
                                  </a:solidFill>
                                  <a:latin typeface="Cambria Math" panose="02040503050406030204" pitchFamily="18" charset="0"/>
                                  <a:ea typeface="Cambria Math" panose="02040503050406030204" pitchFamily="18" charset="0"/>
                                </a:rPr>
                              </m:ctrlPr>
                            </m:accPr>
                            <m:e>
                              <m:r>
                                <a:rPr lang="it-IT" sz="1600" b="0" i="1" smtClean="0">
                                  <a:solidFill>
                                    <a:schemeClr val="bg2">
                                      <a:lumMod val="25000"/>
                                    </a:schemeClr>
                                  </a:solidFill>
                                  <a:latin typeface="Cambria Math" panose="02040503050406030204" pitchFamily="18" charset="0"/>
                                  <a:ea typeface="Cambria Math" panose="02040503050406030204" pitchFamily="18" charset="0"/>
                                </a:rPr>
                                <m:t>𝑦</m:t>
                              </m:r>
                            </m:e>
                          </m:acc>
                        </m:e>
                        <m:sub>
                          <m:r>
                            <a:rPr lang="it-IT" sz="1600" b="0" i="1" smtClean="0">
                              <a:solidFill>
                                <a:schemeClr val="bg2">
                                  <a:lumMod val="25000"/>
                                </a:schemeClr>
                              </a:solidFill>
                              <a:latin typeface="Cambria Math" panose="02040503050406030204" pitchFamily="18" charset="0"/>
                              <a:ea typeface="Cambria Math" panose="02040503050406030204" pitchFamily="18" charset="0"/>
                            </a:rPr>
                            <m:t>𝑖𝑡</m:t>
                          </m:r>
                        </m:sub>
                      </m:sSub>
                      <m:r>
                        <a:rPr lang="it-IT" sz="1600" b="0" i="1" smtClean="0">
                          <a:solidFill>
                            <a:schemeClr val="bg2">
                              <a:lumMod val="25000"/>
                            </a:schemeClr>
                          </a:solidFill>
                          <a:latin typeface="Cambria Math" panose="02040503050406030204" pitchFamily="18" charset="0"/>
                          <a:ea typeface="Cambria Math" panose="02040503050406030204" pitchFamily="18" charset="0"/>
                        </a:rPr>
                        <m:t>=</m:t>
                      </m:r>
                      <m:sSub>
                        <m:sSubPr>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sSubPr>
                        <m:e>
                          <m:r>
                            <a:rPr lang="it-IT" sz="1600" b="0" i="1" smtClean="0">
                              <a:solidFill>
                                <a:schemeClr val="bg2">
                                  <a:lumMod val="25000"/>
                                </a:schemeClr>
                              </a:solidFill>
                              <a:latin typeface="Cambria Math" panose="02040503050406030204" pitchFamily="18" charset="0"/>
                              <a:ea typeface="Cambria Math" panose="02040503050406030204" pitchFamily="18" charset="0"/>
                            </a:rPr>
                            <m:t>𝛽</m:t>
                          </m:r>
                        </m:e>
                        <m:sub>
                          <m:r>
                            <a:rPr lang="it-IT" sz="1600" b="0" i="1" smtClean="0">
                              <a:solidFill>
                                <a:schemeClr val="bg2">
                                  <a:lumMod val="25000"/>
                                </a:schemeClr>
                              </a:solidFill>
                              <a:latin typeface="Cambria Math" panose="02040503050406030204" pitchFamily="18" charset="0"/>
                              <a:ea typeface="Cambria Math" panose="02040503050406030204" pitchFamily="18" charset="0"/>
                            </a:rPr>
                            <m:t>1</m:t>
                          </m:r>
                        </m:sub>
                      </m:sSub>
                      <m:sSub>
                        <m:sSubPr>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sSubPr>
                        <m:e>
                          <m:acc>
                            <m:accPr>
                              <m:chr m:val="̈"/>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accPr>
                            <m:e>
                              <m:r>
                                <a:rPr lang="it-IT" sz="1600" b="0" i="1" smtClean="0">
                                  <a:solidFill>
                                    <a:schemeClr val="bg2">
                                      <a:lumMod val="25000"/>
                                    </a:schemeClr>
                                  </a:solidFill>
                                  <a:latin typeface="Cambria Math" panose="02040503050406030204" pitchFamily="18" charset="0"/>
                                  <a:ea typeface="Cambria Math" panose="02040503050406030204" pitchFamily="18" charset="0"/>
                                </a:rPr>
                                <m:t>𝑥</m:t>
                              </m:r>
                            </m:e>
                          </m:acc>
                        </m:e>
                        <m:sub>
                          <m:r>
                            <a:rPr lang="it-IT" sz="1600" b="0" i="1" smtClean="0">
                              <a:solidFill>
                                <a:schemeClr val="bg2">
                                  <a:lumMod val="25000"/>
                                </a:schemeClr>
                              </a:solidFill>
                              <a:latin typeface="Cambria Math" panose="02040503050406030204" pitchFamily="18" charset="0"/>
                              <a:ea typeface="Cambria Math" panose="02040503050406030204" pitchFamily="18" charset="0"/>
                            </a:rPr>
                            <m:t>𝑖𝑡</m:t>
                          </m:r>
                          <m:r>
                            <a:rPr lang="it-IT" sz="1600" b="0" i="1" smtClean="0">
                              <a:solidFill>
                                <a:schemeClr val="bg2">
                                  <a:lumMod val="25000"/>
                                </a:schemeClr>
                              </a:solidFill>
                              <a:latin typeface="Cambria Math" panose="02040503050406030204" pitchFamily="18" charset="0"/>
                              <a:ea typeface="Cambria Math" panose="02040503050406030204" pitchFamily="18" charset="0"/>
                            </a:rPr>
                            <m:t>1</m:t>
                          </m:r>
                        </m:sub>
                      </m:sSub>
                      <m:r>
                        <a:rPr lang="it-IT" sz="1600" b="0" i="1" smtClean="0">
                          <a:solidFill>
                            <a:schemeClr val="bg2">
                              <a:lumMod val="25000"/>
                            </a:schemeClr>
                          </a:solidFill>
                          <a:latin typeface="Cambria Math" panose="02040503050406030204" pitchFamily="18" charset="0"/>
                          <a:ea typeface="Cambria Math" panose="02040503050406030204" pitchFamily="18" charset="0"/>
                        </a:rPr>
                        <m:t>+</m:t>
                      </m:r>
                      <m:sSub>
                        <m:sSubPr>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sSubPr>
                        <m:e>
                          <m:r>
                            <a:rPr lang="it-IT" sz="1600" b="0" i="1" smtClean="0">
                              <a:solidFill>
                                <a:schemeClr val="bg2">
                                  <a:lumMod val="25000"/>
                                </a:schemeClr>
                              </a:solidFill>
                              <a:latin typeface="Cambria Math" panose="02040503050406030204" pitchFamily="18" charset="0"/>
                              <a:ea typeface="Cambria Math" panose="02040503050406030204" pitchFamily="18" charset="0"/>
                            </a:rPr>
                            <m:t>𝛽</m:t>
                          </m:r>
                        </m:e>
                        <m:sub>
                          <m:r>
                            <a:rPr lang="it-IT" sz="1600" b="0" i="1" smtClean="0">
                              <a:solidFill>
                                <a:schemeClr val="bg2">
                                  <a:lumMod val="25000"/>
                                </a:schemeClr>
                              </a:solidFill>
                              <a:latin typeface="Cambria Math" panose="02040503050406030204" pitchFamily="18" charset="0"/>
                              <a:ea typeface="Cambria Math" panose="02040503050406030204" pitchFamily="18" charset="0"/>
                            </a:rPr>
                            <m:t>2</m:t>
                          </m:r>
                        </m:sub>
                      </m:sSub>
                      <m:sSub>
                        <m:sSubPr>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sSubPr>
                        <m:e>
                          <m:acc>
                            <m:accPr>
                              <m:chr m:val="̈"/>
                              <m:ctrlPr>
                                <a:rPr lang="it-IT" sz="1600" i="1">
                                  <a:solidFill>
                                    <a:schemeClr val="bg2">
                                      <a:lumMod val="25000"/>
                                    </a:schemeClr>
                                  </a:solidFill>
                                  <a:latin typeface="Cambria Math" panose="02040503050406030204" pitchFamily="18" charset="0"/>
                                  <a:ea typeface="Cambria Math" panose="02040503050406030204" pitchFamily="18" charset="0"/>
                                </a:rPr>
                              </m:ctrlPr>
                            </m:accPr>
                            <m:e>
                              <m:r>
                                <a:rPr lang="it-IT" sz="1600" b="0" i="1" smtClean="0">
                                  <a:solidFill>
                                    <a:schemeClr val="bg2">
                                      <a:lumMod val="25000"/>
                                    </a:schemeClr>
                                  </a:solidFill>
                                  <a:latin typeface="Cambria Math" panose="02040503050406030204" pitchFamily="18" charset="0"/>
                                  <a:ea typeface="Cambria Math" panose="02040503050406030204" pitchFamily="18" charset="0"/>
                                </a:rPr>
                                <m:t>𝑥</m:t>
                              </m:r>
                            </m:e>
                          </m:acc>
                        </m:e>
                        <m:sub>
                          <m:r>
                            <a:rPr lang="it-IT" sz="1600" b="0" i="1" smtClean="0">
                              <a:solidFill>
                                <a:schemeClr val="bg2">
                                  <a:lumMod val="25000"/>
                                </a:schemeClr>
                              </a:solidFill>
                              <a:latin typeface="Cambria Math" panose="02040503050406030204" pitchFamily="18" charset="0"/>
                              <a:ea typeface="Cambria Math" panose="02040503050406030204" pitchFamily="18" charset="0"/>
                            </a:rPr>
                            <m:t>𝑖𝑡</m:t>
                          </m:r>
                          <m:r>
                            <a:rPr lang="it-IT" sz="1600" b="0" i="1" smtClean="0">
                              <a:solidFill>
                                <a:schemeClr val="bg2">
                                  <a:lumMod val="25000"/>
                                </a:schemeClr>
                              </a:solidFill>
                              <a:latin typeface="Cambria Math" panose="02040503050406030204" pitchFamily="18" charset="0"/>
                              <a:ea typeface="Cambria Math" panose="02040503050406030204" pitchFamily="18" charset="0"/>
                            </a:rPr>
                            <m:t>2</m:t>
                          </m:r>
                        </m:sub>
                      </m:sSub>
                      <m:r>
                        <a:rPr lang="it-IT" sz="1600" b="0" i="1" smtClean="0">
                          <a:solidFill>
                            <a:schemeClr val="bg2">
                              <a:lumMod val="25000"/>
                            </a:schemeClr>
                          </a:solidFill>
                          <a:latin typeface="Cambria Math" panose="02040503050406030204" pitchFamily="18" charset="0"/>
                          <a:ea typeface="Cambria Math" panose="02040503050406030204" pitchFamily="18" charset="0"/>
                        </a:rPr>
                        <m:t>+…+</m:t>
                      </m:r>
                      <m:sSub>
                        <m:sSubPr>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sSubPr>
                        <m:e>
                          <m:r>
                            <a:rPr lang="it-IT" sz="1600" b="0" i="1" smtClean="0">
                              <a:solidFill>
                                <a:schemeClr val="bg2">
                                  <a:lumMod val="25000"/>
                                </a:schemeClr>
                              </a:solidFill>
                              <a:latin typeface="Cambria Math" panose="02040503050406030204" pitchFamily="18" charset="0"/>
                              <a:ea typeface="Cambria Math" panose="02040503050406030204" pitchFamily="18" charset="0"/>
                            </a:rPr>
                            <m:t>𝛽</m:t>
                          </m:r>
                        </m:e>
                        <m:sub>
                          <m:r>
                            <a:rPr lang="it-IT" sz="1600" b="0" i="1" smtClean="0">
                              <a:solidFill>
                                <a:schemeClr val="bg2">
                                  <a:lumMod val="25000"/>
                                </a:schemeClr>
                              </a:solidFill>
                              <a:latin typeface="Cambria Math" panose="02040503050406030204" pitchFamily="18" charset="0"/>
                              <a:ea typeface="Cambria Math" panose="02040503050406030204" pitchFamily="18" charset="0"/>
                            </a:rPr>
                            <m:t>𝑘</m:t>
                          </m:r>
                        </m:sub>
                      </m:sSub>
                      <m:sSub>
                        <m:sSubPr>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sSubPr>
                        <m:e>
                          <m:acc>
                            <m:accPr>
                              <m:chr m:val="̈"/>
                              <m:ctrlPr>
                                <a:rPr lang="it-IT" sz="1600" i="1">
                                  <a:solidFill>
                                    <a:schemeClr val="bg2">
                                      <a:lumMod val="25000"/>
                                    </a:schemeClr>
                                  </a:solidFill>
                                  <a:latin typeface="Cambria Math" panose="02040503050406030204" pitchFamily="18" charset="0"/>
                                  <a:ea typeface="Cambria Math" panose="02040503050406030204" pitchFamily="18" charset="0"/>
                                </a:rPr>
                              </m:ctrlPr>
                            </m:accPr>
                            <m:e>
                              <m:r>
                                <a:rPr lang="it-IT" sz="1600" b="0" i="1" smtClean="0">
                                  <a:solidFill>
                                    <a:schemeClr val="bg2">
                                      <a:lumMod val="25000"/>
                                    </a:schemeClr>
                                  </a:solidFill>
                                  <a:latin typeface="Cambria Math" panose="02040503050406030204" pitchFamily="18" charset="0"/>
                                  <a:ea typeface="Cambria Math" panose="02040503050406030204" pitchFamily="18" charset="0"/>
                                </a:rPr>
                                <m:t>𝑥</m:t>
                              </m:r>
                            </m:e>
                          </m:acc>
                        </m:e>
                        <m:sub>
                          <m:r>
                            <a:rPr lang="it-IT" sz="1600" b="0" i="1" smtClean="0">
                              <a:solidFill>
                                <a:schemeClr val="bg2">
                                  <a:lumMod val="25000"/>
                                </a:schemeClr>
                              </a:solidFill>
                              <a:latin typeface="Cambria Math" panose="02040503050406030204" pitchFamily="18" charset="0"/>
                              <a:ea typeface="Cambria Math" panose="02040503050406030204" pitchFamily="18" charset="0"/>
                            </a:rPr>
                            <m:t>𝑖𝑡𝑘</m:t>
                          </m:r>
                        </m:sub>
                      </m:sSub>
                      <m:r>
                        <a:rPr lang="it-IT" sz="1600" b="0" i="1" smtClean="0">
                          <a:solidFill>
                            <a:schemeClr val="bg2">
                              <a:lumMod val="25000"/>
                            </a:schemeClr>
                          </a:solidFill>
                          <a:latin typeface="Cambria Math" panose="02040503050406030204" pitchFamily="18" charset="0"/>
                          <a:ea typeface="Cambria Math" panose="02040503050406030204" pitchFamily="18" charset="0"/>
                        </a:rPr>
                        <m:t>+</m:t>
                      </m:r>
                      <m:sSub>
                        <m:sSubPr>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sSubPr>
                        <m:e>
                          <m:acc>
                            <m:accPr>
                              <m:chr m:val="̈"/>
                              <m:ctrlPr>
                                <a:rPr lang="it-IT" sz="1600" i="1">
                                  <a:solidFill>
                                    <a:schemeClr val="bg2">
                                      <a:lumMod val="25000"/>
                                    </a:schemeClr>
                                  </a:solidFill>
                                  <a:latin typeface="Cambria Math" panose="02040503050406030204" pitchFamily="18" charset="0"/>
                                  <a:ea typeface="Cambria Math" panose="02040503050406030204" pitchFamily="18" charset="0"/>
                                </a:rPr>
                              </m:ctrlPr>
                            </m:accPr>
                            <m:e>
                              <m:r>
                                <a:rPr lang="it-IT" sz="1600" b="0" i="1" smtClean="0">
                                  <a:solidFill>
                                    <a:schemeClr val="bg2">
                                      <a:lumMod val="25000"/>
                                    </a:schemeClr>
                                  </a:solidFill>
                                  <a:latin typeface="Cambria Math" panose="02040503050406030204" pitchFamily="18" charset="0"/>
                                  <a:ea typeface="Cambria Math" panose="02040503050406030204" pitchFamily="18" charset="0"/>
                                </a:rPr>
                                <m:t>𝑢</m:t>
                              </m:r>
                            </m:e>
                          </m:acc>
                        </m:e>
                        <m:sub>
                          <m:r>
                            <a:rPr lang="it-IT" sz="1600" b="0" i="1" smtClean="0">
                              <a:solidFill>
                                <a:schemeClr val="bg2">
                                  <a:lumMod val="25000"/>
                                </a:schemeClr>
                              </a:solidFill>
                              <a:latin typeface="Cambria Math" panose="02040503050406030204" pitchFamily="18" charset="0"/>
                              <a:ea typeface="Cambria Math" panose="02040503050406030204" pitchFamily="18" charset="0"/>
                            </a:rPr>
                            <m:t>𝑖𝑡</m:t>
                          </m:r>
                        </m:sub>
                      </m:sSub>
                      <m:r>
                        <a:rPr lang="it-IT" sz="1600" b="0" i="1" smtClean="0">
                          <a:solidFill>
                            <a:schemeClr val="bg2">
                              <a:lumMod val="25000"/>
                            </a:schemeClr>
                          </a:solidFill>
                          <a:latin typeface="Cambria Math" panose="02040503050406030204" pitchFamily="18" charset="0"/>
                          <a:ea typeface="Cambria Math" panose="02040503050406030204" pitchFamily="18" charset="0"/>
                        </a:rPr>
                        <m:t>,  </m:t>
                      </m:r>
                      <m:r>
                        <a:rPr lang="it-IT" sz="1600" b="0" i="1" smtClean="0">
                          <a:solidFill>
                            <a:schemeClr val="bg2">
                              <a:lumMod val="25000"/>
                            </a:schemeClr>
                          </a:solidFill>
                          <a:latin typeface="Cambria Math" panose="02040503050406030204" pitchFamily="18" charset="0"/>
                          <a:ea typeface="Cambria Math" panose="02040503050406030204" pitchFamily="18" charset="0"/>
                        </a:rPr>
                        <m:t>𝑡</m:t>
                      </m:r>
                      <m:r>
                        <a:rPr lang="it-IT" sz="1600" b="0" i="1" smtClean="0">
                          <a:solidFill>
                            <a:schemeClr val="bg2">
                              <a:lumMod val="25000"/>
                            </a:schemeClr>
                          </a:solidFill>
                          <a:latin typeface="Cambria Math" panose="02040503050406030204" pitchFamily="18" charset="0"/>
                          <a:ea typeface="Cambria Math" panose="02040503050406030204" pitchFamily="18" charset="0"/>
                        </a:rPr>
                        <m:t>=1,2,…,</m:t>
                      </m:r>
                      <m:r>
                        <a:rPr lang="it-IT" sz="1600" b="0" i="1" smtClean="0">
                          <a:solidFill>
                            <a:schemeClr val="bg2">
                              <a:lumMod val="25000"/>
                            </a:schemeClr>
                          </a:solidFill>
                          <a:latin typeface="Cambria Math" panose="02040503050406030204" pitchFamily="18" charset="0"/>
                          <a:ea typeface="Cambria Math" panose="02040503050406030204" pitchFamily="18" charset="0"/>
                        </a:rPr>
                        <m:t>𝑇</m:t>
                      </m:r>
                    </m:oMath>
                  </m:oMathPara>
                </a14:m>
                <a:endParaRPr lang="en-US" sz="1600" dirty="0">
                  <a:solidFill>
                    <a:schemeClr val="bg2">
                      <a:lumMod val="25000"/>
                    </a:schemeClr>
                  </a:solidFill>
                  <a:latin typeface="Cambria Math" panose="02040503050406030204" pitchFamily="18" charset="0"/>
                  <a:ea typeface="Cambria Math" panose="02040503050406030204" pitchFamily="18" charset="0"/>
                </a:endParaRPr>
              </a:p>
              <a:p>
                <a:endParaRPr lang="en-US" sz="1600" dirty="0">
                  <a:solidFill>
                    <a:schemeClr val="bg2">
                      <a:lumMod val="25000"/>
                    </a:schemeClr>
                  </a:solidFill>
                  <a:latin typeface="Cambria Math" panose="02040503050406030204" pitchFamily="18" charset="0"/>
                  <a:ea typeface="Cambria Math" panose="02040503050406030204" pitchFamily="18" charset="0"/>
                </a:endParaRPr>
              </a:p>
              <a:p>
                <a:endParaRPr lang="en-US" sz="1600" dirty="0">
                  <a:solidFill>
                    <a:schemeClr val="bg2">
                      <a:lumMod val="25000"/>
                    </a:schemeClr>
                  </a:solidFill>
                  <a:latin typeface="Cambria Math" panose="02040503050406030204" pitchFamily="18" charset="0"/>
                  <a:ea typeface="Cambria Math" panose="02040503050406030204" pitchFamily="18" charset="0"/>
                </a:endParaRPr>
              </a:p>
              <a:p>
                <a:r>
                  <a:rPr lang="en-US" sz="1600" b="1" dirty="0">
                    <a:solidFill>
                      <a:schemeClr val="bg2">
                        <a:lumMod val="25000"/>
                      </a:schemeClr>
                    </a:solidFill>
                    <a:latin typeface="Cambria Math" panose="02040503050406030204" pitchFamily="18" charset="0"/>
                    <a:ea typeface="Cambria Math" panose="02040503050406030204" pitchFamily="18" charset="0"/>
                  </a:rPr>
                  <a:t>Obs. 1</a:t>
                </a:r>
                <a:r>
                  <a:rPr lang="en-US" sz="1600" dirty="0">
                    <a:solidFill>
                      <a:schemeClr val="bg2">
                        <a:lumMod val="25000"/>
                      </a:schemeClr>
                    </a:solidFill>
                    <a:latin typeface="Cambria Math" panose="02040503050406030204" pitchFamily="18" charset="0"/>
                    <a:ea typeface="Cambria Math" panose="02040503050406030204" pitchFamily="18" charset="0"/>
                  </a:rPr>
                  <a:t>: FE model is equivalent to a RE model with </a:t>
                </a:r>
                <a14:m>
                  <m:oMath xmlns:m="http://schemas.openxmlformats.org/officeDocument/2006/math">
                    <m:r>
                      <a:rPr lang="it-IT" sz="1600" b="0" i="1" smtClean="0">
                        <a:solidFill>
                          <a:schemeClr val="bg2">
                            <a:lumMod val="25000"/>
                          </a:schemeClr>
                        </a:solidFill>
                        <a:latin typeface="Cambria Math" panose="02040503050406030204" pitchFamily="18" charset="0"/>
                        <a:ea typeface="Cambria Math" panose="02040503050406030204" pitchFamily="18" charset="0"/>
                      </a:rPr>
                      <m:t>𝜃</m:t>
                    </m:r>
                  </m:oMath>
                </a14:m>
                <a:r>
                  <a:rPr lang="en-US" sz="1600" dirty="0">
                    <a:solidFill>
                      <a:schemeClr val="bg2">
                        <a:lumMod val="25000"/>
                      </a:schemeClr>
                    </a:solidFill>
                    <a:latin typeface="Cambria Math" panose="02040503050406030204" pitchFamily="18" charset="0"/>
                    <a:ea typeface="Cambria Math" panose="02040503050406030204" pitchFamily="18" charset="0"/>
                  </a:rPr>
                  <a:t>=1 (when </a:t>
                </a:r>
                <a14:m>
                  <m:oMath xmlns:m="http://schemas.openxmlformats.org/officeDocument/2006/math">
                    <m:r>
                      <a:rPr lang="it-IT" sz="1600" b="0" i="1" smtClean="0">
                        <a:solidFill>
                          <a:schemeClr val="bg2">
                            <a:lumMod val="25000"/>
                          </a:schemeClr>
                        </a:solidFill>
                        <a:latin typeface="Cambria Math" panose="02040503050406030204" pitchFamily="18" charset="0"/>
                        <a:ea typeface="Cambria Math" panose="02040503050406030204" pitchFamily="18" charset="0"/>
                      </a:rPr>
                      <m:t>𝜃</m:t>
                    </m:r>
                  </m:oMath>
                </a14:m>
                <a:r>
                  <a:rPr lang="en-US" sz="1600" dirty="0">
                    <a:solidFill>
                      <a:schemeClr val="bg2">
                        <a:lumMod val="25000"/>
                      </a:schemeClr>
                    </a:solidFill>
                    <a:latin typeface="Cambria Math" panose="02040503050406030204" pitchFamily="18" charset="0"/>
                    <a:ea typeface="Cambria Math" panose="02040503050406030204" pitchFamily="18" charset="0"/>
                  </a:rPr>
                  <a:t>=0 RE is equivalent to a Pooled OLS model)</a:t>
                </a:r>
              </a:p>
              <a:p>
                <a:endParaRPr lang="en-US" sz="1600" dirty="0">
                  <a:solidFill>
                    <a:schemeClr val="bg2">
                      <a:lumMod val="25000"/>
                    </a:schemeClr>
                  </a:solidFill>
                  <a:latin typeface="Cambria Math" panose="02040503050406030204" pitchFamily="18" charset="0"/>
                  <a:ea typeface="Cambria Math" panose="02040503050406030204" pitchFamily="18" charset="0"/>
                </a:endParaRPr>
              </a:p>
              <a:p>
                <a:endParaRPr lang="en-US" sz="1600" dirty="0">
                  <a:solidFill>
                    <a:schemeClr val="bg2">
                      <a:lumMod val="25000"/>
                    </a:schemeClr>
                  </a:solidFill>
                  <a:latin typeface="Cambria Math" panose="02040503050406030204" pitchFamily="18" charset="0"/>
                  <a:ea typeface="Cambria Math" panose="02040503050406030204" pitchFamily="18" charset="0"/>
                </a:endParaRPr>
              </a:p>
              <a:p>
                <a:r>
                  <a:rPr lang="en-US" sz="1600" b="1" dirty="0">
                    <a:solidFill>
                      <a:schemeClr val="bg2">
                        <a:lumMod val="25000"/>
                      </a:schemeClr>
                    </a:solidFill>
                    <a:latin typeface="Cambria Math" panose="02040503050406030204" pitchFamily="18" charset="0"/>
                    <a:ea typeface="Cambria Math" panose="02040503050406030204" pitchFamily="18" charset="0"/>
                  </a:rPr>
                  <a:t>Obs. 2</a:t>
                </a:r>
                <a:r>
                  <a:rPr lang="en-US" sz="1600" dirty="0">
                    <a:solidFill>
                      <a:schemeClr val="bg2">
                        <a:lumMod val="25000"/>
                      </a:schemeClr>
                    </a:solidFill>
                    <a:latin typeface="Cambria Math" panose="02040503050406030204" pitchFamily="18" charset="0"/>
                    <a:ea typeface="Cambria Math" panose="02040503050406030204" pitchFamily="18" charset="0"/>
                  </a:rPr>
                  <a:t>: fixed effects allows arbitrary correlation between </a:t>
                </a:r>
                <a14:m>
                  <m:oMath xmlns:m="http://schemas.openxmlformats.org/officeDocument/2006/math">
                    <m:sSub>
                      <m:sSubPr>
                        <m:ctrlPr>
                          <a:rPr lang="it-IT" sz="1600" b="0" i="1" smtClean="0">
                            <a:solidFill>
                              <a:schemeClr val="bg2">
                                <a:lumMod val="25000"/>
                              </a:schemeClr>
                            </a:solidFill>
                            <a:latin typeface="Cambria Math" panose="02040503050406030204" pitchFamily="18" charset="0"/>
                            <a:ea typeface="Cambria Math" panose="02040503050406030204" pitchFamily="18" charset="0"/>
                          </a:rPr>
                        </m:ctrlPr>
                      </m:sSubPr>
                      <m:e>
                        <m:r>
                          <a:rPr lang="it-IT" sz="1600" b="0" i="1" smtClean="0">
                            <a:solidFill>
                              <a:schemeClr val="bg2">
                                <a:lumMod val="25000"/>
                              </a:schemeClr>
                            </a:solidFill>
                            <a:latin typeface="Cambria Math" panose="02040503050406030204" pitchFamily="18" charset="0"/>
                            <a:ea typeface="Cambria Math" panose="02040503050406030204" pitchFamily="18" charset="0"/>
                          </a:rPr>
                          <m:t>𝑎</m:t>
                        </m:r>
                      </m:e>
                      <m:sub>
                        <m:r>
                          <a:rPr lang="it-IT" sz="1600" b="0" i="1" smtClean="0">
                            <a:solidFill>
                              <a:schemeClr val="bg2">
                                <a:lumMod val="25000"/>
                              </a:schemeClr>
                            </a:solidFill>
                            <a:latin typeface="Cambria Math" panose="02040503050406030204" pitchFamily="18" charset="0"/>
                            <a:ea typeface="Cambria Math" panose="02040503050406030204" pitchFamily="18" charset="0"/>
                          </a:rPr>
                          <m:t>𝑖</m:t>
                        </m:r>
                      </m:sub>
                    </m:sSub>
                  </m:oMath>
                </a14:m>
                <a:r>
                  <a:rPr lang="en-US" sz="1600" dirty="0">
                    <a:solidFill>
                      <a:schemeClr val="bg2">
                        <a:lumMod val="25000"/>
                      </a:schemeClr>
                    </a:solidFill>
                    <a:latin typeface="Cambria Math" panose="02040503050406030204" pitchFamily="18" charset="0"/>
                    <a:ea typeface="Cambria Math" panose="02040503050406030204" pitchFamily="18" charset="0"/>
                  </a:rPr>
                  <a:t> and </a:t>
                </a:r>
                <a14:m>
                  <m:oMath xmlns:m="http://schemas.openxmlformats.org/officeDocument/2006/math">
                    <m:sSub>
                      <m:sSubPr>
                        <m:ctrlPr>
                          <a:rPr lang="it-IT" sz="1600" i="1" smtClean="0">
                            <a:solidFill>
                              <a:schemeClr val="bg2">
                                <a:lumMod val="25000"/>
                              </a:schemeClr>
                            </a:solidFill>
                            <a:latin typeface="Cambria Math" panose="02040503050406030204" pitchFamily="18" charset="0"/>
                            <a:ea typeface="Cambria Math" panose="02040503050406030204" pitchFamily="18" charset="0"/>
                          </a:rPr>
                        </m:ctrlPr>
                      </m:sSubPr>
                      <m:e>
                        <m:r>
                          <a:rPr lang="it-IT" sz="1600" i="1">
                            <a:solidFill>
                              <a:schemeClr val="bg2">
                                <a:lumMod val="25000"/>
                              </a:schemeClr>
                            </a:solidFill>
                            <a:latin typeface="Cambria Math" panose="02040503050406030204" pitchFamily="18" charset="0"/>
                            <a:ea typeface="Cambria Math" panose="02040503050406030204" pitchFamily="18" charset="0"/>
                          </a:rPr>
                          <m:t>𝑥</m:t>
                        </m:r>
                      </m:e>
                      <m:sub>
                        <m:r>
                          <a:rPr lang="it-IT" sz="1600" i="1">
                            <a:solidFill>
                              <a:schemeClr val="bg2">
                                <a:lumMod val="25000"/>
                              </a:schemeClr>
                            </a:solidFill>
                            <a:latin typeface="Cambria Math" panose="02040503050406030204" pitchFamily="18" charset="0"/>
                            <a:ea typeface="Cambria Math" panose="02040503050406030204" pitchFamily="18" charset="0"/>
                          </a:rPr>
                          <m:t>𝑖𝑡𝑘</m:t>
                        </m:r>
                      </m:sub>
                    </m:sSub>
                  </m:oMath>
                </a14:m>
                <a:r>
                  <a:rPr lang="en-US" sz="1600" dirty="0">
                    <a:solidFill>
                      <a:schemeClr val="bg2">
                        <a:lumMod val="25000"/>
                      </a:schemeClr>
                    </a:solidFill>
                    <a:latin typeface="Cambria Math" panose="02040503050406030204" pitchFamily="18" charset="0"/>
                    <a:ea typeface="Cambria Math" panose="02040503050406030204" pitchFamily="18" charset="0"/>
                  </a:rPr>
                  <a:t>, while random effects does not</a:t>
                </a:r>
              </a:p>
              <a:p>
                <a:r>
                  <a:rPr lang="en-US" sz="1600" dirty="0">
                    <a:solidFill>
                      <a:schemeClr val="bg2">
                        <a:lumMod val="25000"/>
                      </a:schemeClr>
                    </a:solidFill>
                    <a:latin typeface="Cambria Math" panose="02040503050406030204" pitchFamily="18" charset="0"/>
                    <a:ea typeface="Cambria Math" panose="02040503050406030204" pitchFamily="18" charset="0"/>
                  </a:rPr>
                  <a:t>              </a:t>
                </a:r>
                <a:r>
                  <a:rPr lang="en-US" sz="1600" dirty="0">
                    <a:solidFill>
                      <a:schemeClr val="bg2">
                        <a:lumMod val="25000"/>
                      </a:schemeClr>
                    </a:solidFill>
                    <a:latin typeface="Cambria Math" panose="02040503050406030204" pitchFamily="18" charset="0"/>
                    <a:ea typeface="Cambria Math" panose="02040503050406030204" pitchFamily="18" charset="0"/>
                    <a:sym typeface="Wingdings" panose="05000000000000000000" pitchFamily="2" charset="2"/>
                  </a:rPr>
                  <a:t> </a:t>
                </a:r>
                <a:r>
                  <a:rPr lang="en-US" sz="1600" dirty="0">
                    <a:solidFill>
                      <a:schemeClr val="bg2">
                        <a:lumMod val="25000"/>
                      </a:schemeClr>
                    </a:solidFill>
                    <a:latin typeface="Cambria Math" panose="02040503050406030204" pitchFamily="18" charset="0"/>
                    <a:ea typeface="Cambria Math" panose="02040503050406030204" pitchFamily="18" charset="0"/>
                  </a:rPr>
                  <a:t>FE is widely thought to be a more convincing tool for estimating ceteris paribus effects.</a:t>
                </a:r>
              </a:p>
              <a:p>
                <a:endParaRPr lang="en-US" sz="1600" dirty="0">
                  <a:solidFill>
                    <a:schemeClr val="bg2">
                      <a:lumMod val="25000"/>
                    </a:schemeClr>
                  </a:solidFill>
                  <a:latin typeface="Cambria Math" panose="02040503050406030204" pitchFamily="18" charset="0"/>
                  <a:ea typeface="Cambria Math" panose="02040503050406030204" pitchFamily="18" charset="0"/>
                </a:endParaRPr>
              </a:p>
              <a:p>
                <a:endParaRPr lang="en-US" sz="1600" dirty="0">
                  <a:solidFill>
                    <a:schemeClr val="bg2">
                      <a:lumMod val="25000"/>
                    </a:schemeClr>
                  </a:solidFill>
                  <a:latin typeface="Cambria Math" panose="02040503050406030204" pitchFamily="18" charset="0"/>
                  <a:ea typeface="Cambria Math" panose="02040503050406030204" pitchFamily="18" charset="0"/>
                </a:endParaRPr>
              </a:p>
              <a:p>
                <a:endParaRPr lang="en-US" sz="1600" dirty="0">
                  <a:solidFill>
                    <a:schemeClr val="bg2">
                      <a:lumMod val="25000"/>
                    </a:schemeClr>
                  </a:solidFill>
                  <a:latin typeface="Cambria Math" panose="02040503050406030204" pitchFamily="18" charset="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D734ED0F-2F79-EA78-D577-72CC66A2E2E2}"/>
                  </a:ext>
                </a:extLst>
              </p:cNvPr>
              <p:cNvSpPr txBox="1">
                <a:spLocks noRot="1" noChangeAspect="1" noMove="1" noResize="1" noEditPoints="1" noAdjustHandles="1" noChangeArrowheads="1" noChangeShapeType="1" noTextEdit="1"/>
              </p:cNvSpPr>
              <p:nvPr/>
            </p:nvSpPr>
            <p:spPr>
              <a:xfrm>
                <a:off x="655017" y="1521071"/>
                <a:ext cx="11018961" cy="5016758"/>
              </a:xfrm>
              <a:prstGeom prst="rect">
                <a:avLst/>
              </a:prstGeom>
              <a:blipFill>
                <a:blip r:embed="rId4"/>
                <a:stretch>
                  <a:fillRect l="-277" t="-487"/>
                </a:stretch>
              </a:blipFill>
            </p:spPr>
            <p:txBody>
              <a:bodyPr/>
              <a:lstStyle/>
              <a:p>
                <a:r>
                  <a:rPr lang="en-US">
                    <a:noFill/>
                  </a:rPr>
                  <a:t> </a:t>
                </a:r>
              </a:p>
            </p:txBody>
          </p:sp>
        </mc:Fallback>
      </mc:AlternateContent>
    </p:spTree>
    <p:extLst>
      <p:ext uri="{BB962C8B-B14F-4D97-AF65-F5344CB8AC3E}">
        <p14:creationId xmlns:p14="http://schemas.microsoft.com/office/powerpoint/2010/main" val="3330124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ack background with white text&#10;&#10;Description automatically generated">
            <a:extLst>
              <a:ext uri="{FF2B5EF4-FFF2-40B4-BE49-F238E27FC236}">
                <a16:creationId xmlns:a16="http://schemas.microsoft.com/office/drawing/2014/main" id="{4796A731-DF95-CBCD-4C2C-F7D7F99658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8382" y="119936"/>
            <a:ext cx="1828800" cy="759759"/>
          </a:xfrm>
          <a:prstGeom prst="rect">
            <a:avLst/>
          </a:prstGeom>
        </p:spPr>
      </p:pic>
      <p:cxnSp>
        <p:nvCxnSpPr>
          <p:cNvPr id="3" name="Straight Connector 2">
            <a:extLst>
              <a:ext uri="{FF2B5EF4-FFF2-40B4-BE49-F238E27FC236}">
                <a16:creationId xmlns:a16="http://schemas.microsoft.com/office/drawing/2014/main" id="{BCABCED5-8C49-AE00-007A-9BEE0A8FDA9A}"/>
              </a:ext>
            </a:extLst>
          </p:cNvPr>
          <p:cNvCxnSpPr>
            <a:cxnSpLocks/>
          </p:cNvCxnSpPr>
          <p:nvPr/>
        </p:nvCxnSpPr>
        <p:spPr>
          <a:xfrm>
            <a:off x="466531" y="6513169"/>
            <a:ext cx="11243387" cy="25672"/>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3" descr="A blue and black logo&#10;&#10;Description automatically generated">
            <a:extLst>
              <a:ext uri="{FF2B5EF4-FFF2-40B4-BE49-F238E27FC236}">
                <a16:creationId xmlns:a16="http://schemas.microsoft.com/office/drawing/2014/main" id="{E0DC9116-CCC6-FCE7-1A10-D4393AF9A0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7565" y="6070047"/>
            <a:ext cx="546413" cy="546413"/>
          </a:xfrm>
          <a:prstGeom prst="rect">
            <a:avLst/>
          </a:prstGeom>
        </p:spPr>
      </p:pic>
      <p:sp>
        <p:nvSpPr>
          <p:cNvPr id="5" name="TextBox 4">
            <a:extLst>
              <a:ext uri="{FF2B5EF4-FFF2-40B4-BE49-F238E27FC236}">
                <a16:creationId xmlns:a16="http://schemas.microsoft.com/office/drawing/2014/main" id="{E6263A21-6C60-69FB-2EF8-4B7C99D03914}"/>
              </a:ext>
            </a:extLst>
          </p:cNvPr>
          <p:cNvSpPr txBox="1"/>
          <p:nvPr/>
        </p:nvSpPr>
        <p:spPr>
          <a:xfrm>
            <a:off x="518173" y="211562"/>
            <a:ext cx="8254866" cy="707886"/>
          </a:xfrm>
          <a:prstGeom prst="rect">
            <a:avLst/>
          </a:prstGeom>
          <a:noFill/>
        </p:spPr>
        <p:txBody>
          <a:bodyPr wrap="square" rtlCol="0">
            <a:spAutoFit/>
          </a:bodyPr>
          <a:lstStyle/>
          <a:p>
            <a:r>
              <a:rPr lang="en-US" sz="4000" b="1" dirty="0">
                <a:solidFill>
                  <a:schemeClr val="accent1">
                    <a:lumMod val="75000"/>
                  </a:schemeClr>
                </a:solidFill>
                <a:latin typeface="Cambria Math" panose="02040503050406030204" pitchFamily="18" charset="0"/>
                <a:ea typeface="Cambria Math" panose="02040503050406030204" pitchFamily="18" charset="0"/>
              </a:rPr>
              <a:t>FE vs RE</a:t>
            </a:r>
          </a:p>
        </p:txBody>
      </p:sp>
      <p:sp>
        <p:nvSpPr>
          <p:cNvPr id="7" name="TextBox 6">
            <a:extLst>
              <a:ext uri="{FF2B5EF4-FFF2-40B4-BE49-F238E27FC236}">
                <a16:creationId xmlns:a16="http://schemas.microsoft.com/office/drawing/2014/main" id="{D734ED0F-2F79-EA78-D577-72CC66A2E2E2}"/>
              </a:ext>
            </a:extLst>
          </p:cNvPr>
          <p:cNvSpPr txBox="1"/>
          <p:nvPr/>
        </p:nvSpPr>
        <p:spPr>
          <a:xfrm>
            <a:off x="1041138" y="1388582"/>
            <a:ext cx="4211997" cy="1323439"/>
          </a:xfrm>
          <a:prstGeom prst="rect">
            <a:avLst/>
          </a:prstGeom>
          <a:noFill/>
        </p:spPr>
        <p:txBody>
          <a:bodyPr wrap="square" rtlCol="0">
            <a:spAutoFit/>
          </a:bodyPr>
          <a:lstStyle/>
          <a:p>
            <a:r>
              <a:rPr lang="en-US" sz="1600" dirty="0">
                <a:solidFill>
                  <a:schemeClr val="bg2">
                    <a:lumMod val="25000"/>
                  </a:schemeClr>
                </a:solidFill>
                <a:latin typeface="Cambria Math" panose="02040503050406030204" pitchFamily="18" charset="0"/>
                <a:ea typeface="Cambria Math" panose="02040503050406030204" pitchFamily="18" charset="0"/>
              </a:rPr>
              <a:t>The fixed effect results are quite similar to the ones obtained with RE</a:t>
            </a:r>
          </a:p>
          <a:p>
            <a:endParaRPr lang="en-US" sz="1600" dirty="0">
              <a:solidFill>
                <a:schemeClr val="bg2">
                  <a:lumMod val="25000"/>
                </a:schemeClr>
              </a:solidFill>
              <a:latin typeface="Cambria Math" panose="02040503050406030204" pitchFamily="18" charset="0"/>
              <a:ea typeface="Cambria Math" panose="02040503050406030204" pitchFamily="18" charset="0"/>
            </a:endParaRPr>
          </a:p>
          <a:p>
            <a:endParaRPr lang="en-US" sz="1600" dirty="0">
              <a:solidFill>
                <a:schemeClr val="bg2">
                  <a:lumMod val="25000"/>
                </a:schemeClr>
              </a:solidFill>
              <a:latin typeface="Cambria Math" panose="02040503050406030204" pitchFamily="18" charset="0"/>
              <a:ea typeface="Cambria Math" panose="02040503050406030204" pitchFamily="18" charset="0"/>
            </a:endParaRPr>
          </a:p>
          <a:p>
            <a:endParaRPr lang="en-US" sz="1600" dirty="0">
              <a:solidFill>
                <a:schemeClr val="bg2">
                  <a:lumMod val="25000"/>
                </a:schemeClr>
              </a:solidFill>
              <a:latin typeface="Cambria Math" panose="02040503050406030204" pitchFamily="18" charset="0"/>
              <a:ea typeface="Cambria Math" panose="02040503050406030204" pitchFamily="18" charset="0"/>
            </a:endParaRPr>
          </a:p>
        </p:txBody>
      </p:sp>
      <p:pic>
        <p:nvPicPr>
          <p:cNvPr id="8" name="Picture 7" descr="A screenshot of a calculator&#10;&#10;Description automatically generated">
            <a:extLst>
              <a:ext uri="{FF2B5EF4-FFF2-40B4-BE49-F238E27FC236}">
                <a16:creationId xmlns:a16="http://schemas.microsoft.com/office/drawing/2014/main" id="{ABAD6931-AE58-9382-FDDF-0CA9D522C904}"/>
              </a:ext>
            </a:extLst>
          </p:cNvPr>
          <p:cNvPicPr>
            <a:picLocks noChangeAspect="1"/>
          </p:cNvPicPr>
          <p:nvPr/>
        </p:nvPicPr>
        <p:blipFill rotWithShape="1">
          <a:blip r:embed="rId4">
            <a:extLst>
              <a:ext uri="{28A0092B-C50C-407E-A947-70E740481C1C}">
                <a14:useLocalDpi xmlns:a14="http://schemas.microsoft.com/office/drawing/2010/main" val="0"/>
              </a:ext>
            </a:extLst>
          </a:blip>
          <a:srcRect t="3291"/>
          <a:stretch/>
        </p:blipFill>
        <p:spPr>
          <a:xfrm>
            <a:off x="5566034" y="1322817"/>
            <a:ext cx="4818937" cy="2218362"/>
          </a:xfrm>
          <a:prstGeom prst="rect">
            <a:avLst/>
          </a:prstGeom>
        </p:spPr>
      </p:pic>
      <p:sp>
        <p:nvSpPr>
          <p:cNvPr id="9" name="TextBox 8">
            <a:extLst>
              <a:ext uri="{FF2B5EF4-FFF2-40B4-BE49-F238E27FC236}">
                <a16:creationId xmlns:a16="http://schemas.microsoft.com/office/drawing/2014/main" id="{C607C880-1C28-334C-E3C9-D8A5641BB324}"/>
              </a:ext>
            </a:extLst>
          </p:cNvPr>
          <p:cNvSpPr txBox="1"/>
          <p:nvPr/>
        </p:nvSpPr>
        <p:spPr>
          <a:xfrm>
            <a:off x="5631335" y="4058367"/>
            <a:ext cx="4914530" cy="2051433"/>
          </a:xfrm>
          <a:prstGeom prst="rect">
            <a:avLst/>
          </a:prstGeom>
          <a:noFill/>
        </p:spPr>
        <p:txBody>
          <a:bodyPr wrap="square" rtlCol="0">
            <a:spAutoFit/>
          </a:bodyPr>
          <a:lstStyle/>
          <a:p>
            <a:r>
              <a:rPr lang="en-US" sz="1600" dirty="0">
                <a:solidFill>
                  <a:schemeClr val="bg2">
                    <a:lumMod val="25000"/>
                  </a:schemeClr>
                </a:solidFill>
                <a:latin typeface="Cambria Math" panose="02040503050406030204" pitchFamily="18" charset="0"/>
                <a:ea typeface="Cambria Math" panose="02040503050406030204" pitchFamily="18" charset="0"/>
              </a:rPr>
              <a:t>We use the </a:t>
            </a:r>
            <a:r>
              <a:rPr lang="en-US" sz="1600" b="1" dirty="0">
                <a:solidFill>
                  <a:schemeClr val="bg2">
                    <a:lumMod val="25000"/>
                  </a:schemeClr>
                </a:solidFill>
                <a:latin typeface="Cambria Math" panose="02040503050406030204" pitchFamily="18" charset="0"/>
                <a:ea typeface="Cambria Math" panose="02040503050406030204" pitchFamily="18" charset="0"/>
              </a:rPr>
              <a:t>Hausman test </a:t>
            </a:r>
            <a:r>
              <a:rPr lang="en-US" sz="1600" dirty="0">
                <a:solidFill>
                  <a:schemeClr val="bg2">
                    <a:lumMod val="25000"/>
                  </a:schemeClr>
                </a:solidFill>
                <a:latin typeface="Cambria Math" panose="02040503050406030204" pitchFamily="18" charset="0"/>
                <a:ea typeface="Cambria Math" panose="02040503050406030204" pitchFamily="18" charset="0"/>
              </a:rPr>
              <a:t>to select the FE model against the RE model.</a:t>
            </a:r>
          </a:p>
          <a:p>
            <a:endParaRPr lang="en-US" sz="1600" dirty="0">
              <a:solidFill>
                <a:schemeClr val="bg2">
                  <a:lumMod val="25000"/>
                </a:schemeClr>
              </a:solidFill>
              <a:latin typeface="Cambria Math" panose="02040503050406030204" pitchFamily="18" charset="0"/>
              <a:ea typeface="Cambria Math" panose="02040503050406030204" pitchFamily="18" charset="0"/>
            </a:endParaRPr>
          </a:p>
          <a:p>
            <a:r>
              <a:rPr lang="en-US" sz="1600" dirty="0">
                <a:solidFill>
                  <a:schemeClr val="bg2">
                    <a:lumMod val="25000"/>
                  </a:schemeClr>
                </a:solidFill>
                <a:latin typeface="Cambria Math" panose="02040503050406030204" pitchFamily="18" charset="0"/>
                <a:ea typeface="Cambria Math" panose="02040503050406030204" pitchFamily="18" charset="0"/>
              </a:rPr>
              <a:t>We have systematic differences in the coefficients thus we opt for the FE model.</a:t>
            </a:r>
          </a:p>
          <a:p>
            <a:endParaRPr lang="en-US" sz="1600" dirty="0">
              <a:solidFill>
                <a:schemeClr val="bg2">
                  <a:lumMod val="25000"/>
                </a:schemeClr>
              </a:solidFill>
              <a:latin typeface="Cambria Math" panose="02040503050406030204" pitchFamily="18" charset="0"/>
              <a:ea typeface="Cambria Math" panose="02040503050406030204" pitchFamily="18" charset="0"/>
            </a:endParaRPr>
          </a:p>
          <a:p>
            <a:endParaRPr lang="en-US" sz="1600" dirty="0">
              <a:solidFill>
                <a:schemeClr val="bg2">
                  <a:lumMod val="25000"/>
                </a:schemeClr>
              </a:solidFill>
              <a:latin typeface="Cambria Math" panose="02040503050406030204" pitchFamily="18" charset="0"/>
              <a:ea typeface="Cambria Math" panose="02040503050406030204" pitchFamily="18" charset="0"/>
            </a:endParaRPr>
          </a:p>
          <a:p>
            <a:endParaRPr lang="en-US" sz="1600" dirty="0">
              <a:solidFill>
                <a:schemeClr val="bg2">
                  <a:lumMod val="25000"/>
                </a:schemeClr>
              </a:solidFill>
              <a:latin typeface="Cambria Math" panose="02040503050406030204" pitchFamily="18" charset="0"/>
              <a:ea typeface="Cambria Math" panose="02040503050406030204" pitchFamily="18" charset="0"/>
            </a:endParaRPr>
          </a:p>
        </p:txBody>
      </p:sp>
      <p:sp>
        <p:nvSpPr>
          <p:cNvPr id="13" name="Rectangle: Rounded Corners 12">
            <a:extLst>
              <a:ext uri="{FF2B5EF4-FFF2-40B4-BE49-F238E27FC236}">
                <a16:creationId xmlns:a16="http://schemas.microsoft.com/office/drawing/2014/main" id="{D8318808-A866-F561-9220-BF130A3B3577}"/>
              </a:ext>
            </a:extLst>
          </p:cNvPr>
          <p:cNvSpPr/>
          <p:nvPr/>
        </p:nvSpPr>
        <p:spPr>
          <a:xfrm>
            <a:off x="8642411" y="2037057"/>
            <a:ext cx="428070" cy="287983"/>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magine 9">
            <a:extLst>
              <a:ext uri="{FF2B5EF4-FFF2-40B4-BE49-F238E27FC236}">
                <a16:creationId xmlns:a16="http://schemas.microsoft.com/office/drawing/2014/main" id="{BE70B2E3-7EFE-B5D7-9998-995737F76949}"/>
              </a:ext>
            </a:extLst>
          </p:cNvPr>
          <p:cNvPicPr>
            <a:picLocks noChangeAspect="1"/>
          </p:cNvPicPr>
          <p:nvPr/>
        </p:nvPicPr>
        <p:blipFill>
          <a:blip r:embed="rId5"/>
          <a:stretch>
            <a:fillRect/>
          </a:stretch>
        </p:blipFill>
        <p:spPr>
          <a:xfrm>
            <a:off x="807720" y="3363825"/>
            <a:ext cx="4372017" cy="2777155"/>
          </a:xfrm>
          <a:prstGeom prst="rect">
            <a:avLst/>
          </a:prstGeom>
        </p:spPr>
      </p:pic>
      <p:sp>
        <p:nvSpPr>
          <p:cNvPr id="12" name="Rectangle: Rounded Corners 11">
            <a:extLst>
              <a:ext uri="{FF2B5EF4-FFF2-40B4-BE49-F238E27FC236}">
                <a16:creationId xmlns:a16="http://schemas.microsoft.com/office/drawing/2014/main" id="{92D4D9C3-A78D-4563-1473-7EF490D1A06E}"/>
              </a:ext>
            </a:extLst>
          </p:cNvPr>
          <p:cNvSpPr/>
          <p:nvPr/>
        </p:nvSpPr>
        <p:spPr>
          <a:xfrm flipV="1">
            <a:off x="1569861" y="5913605"/>
            <a:ext cx="370118" cy="160969"/>
          </a:xfrm>
          <a:prstGeom prst="roundRect">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79358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ack background with white text&#10;&#10;Description automatically generated">
            <a:extLst>
              <a:ext uri="{FF2B5EF4-FFF2-40B4-BE49-F238E27FC236}">
                <a16:creationId xmlns:a16="http://schemas.microsoft.com/office/drawing/2014/main" id="{4796A731-DF95-CBCD-4C2C-F7D7F99658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8382" y="119936"/>
            <a:ext cx="1828800" cy="759759"/>
          </a:xfrm>
          <a:prstGeom prst="rect">
            <a:avLst/>
          </a:prstGeom>
        </p:spPr>
      </p:pic>
      <p:cxnSp>
        <p:nvCxnSpPr>
          <p:cNvPr id="3" name="Straight Connector 2">
            <a:extLst>
              <a:ext uri="{FF2B5EF4-FFF2-40B4-BE49-F238E27FC236}">
                <a16:creationId xmlns:a16="http://schemas.microsoft.com/office/drawing/2014/main" id="{BCABCED5-8C49-AE00-007A-9BEE0A8FDA9A}"/>
              </a:ext>
            </a:extLst>
          </p:cNvPr>
          <p:cNvCxnSpPr>
            <a:cxnSpLocks/>
          </p:cNvCxnSpPr>
          <p:nvPr/>
        </p:nvCxnSpPr>
        <p:spPr>
          <a:xfrm>
            <a:off x="466531" y="6513169"/>
            <a:ext cx="11243387" cy="25672"/>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3" descr="A blue and black logo&#10;&#10;Description automatically generated">
            <a:extLst>
              <a:ext uri="{FF2B5EF4-FFF2-40B4-BE49-F238E27FC236}">
                <a16:creationId xmlns:a16="http://schemas.microsoft.com/office/drawing/2014/main" id="{E0DC9116-CCC6-FCE7-1A10-D4393AF9A0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7565" y="6070047"/>
            <a:ext cx="546413" cy="546413"/>
          </a:xfrm>
          <a:prstGeom prst="rect">
            <a:avLst/>
          </a:prstGeom>
        </p:spPr>
      </p:pic>
      <p:sp>
        <p:nvSpPr>
          <p:cNvPr id="5" name="TextBox 4">
            <a:extLst>
              <a:ext uri="{FF2B5EF4-FFF2-40B4-BE49-F238E27FC236}">
                <a16:creationId xmlns:a16="http://schemas.microsoft.com/office/drawing/2014/main" id="{E6263A21-6C60-69FB-2EF8-4B7C99D03914}"/>
              </a:ext>
            </a:extLst>
          </p:cNvPr>
          <p:cNvSpPr txBox="1"/>
          <p:nvPr/>
        </p:nvSpPr>
        <p:spPr>
          <a:xfrm>
            <a:off x="518173" y="211562"/>
            <a:ext cx="8254866" cy="707886"/>
          </a:xfrm>
          <a:prstGeom prst="rect">
            <a:avLst/>
          </a:prstGeom>
          <a:noFill/>
        </p:spPr>
        <p:txBody>
          <a:bodyPr wrap="square" rtlCol="0">
            <a:spAutoFit/>
          </a:bodyPr>
          <a:lstStyle/>
          <a:p>
            <a:r>
              <a:rPr lang="en-US" sz="4000" b="1" dirty="0">
                <a:solidFill>
                  <a:schemeClr val="accent1">
                    <a:lumMod val="75000"/>
                  </a:schemeClr>
                </a:solidFill>
                <a:latin typeface="Cambria Math" panose="02040503050406030204" pitchFamily="18" charset="0"/>
                <a:ea typeface="Cambria Math" panose="02040503050406030204" pitchFamily="18" charset="0"/>
              </a:rPr>
              <a:t>Improving the RE and FE model</a:t>
            </a:r>
          </a:p>
        </p:txBody>
      </p:sp>
      <p:sp>
        <p:nvSpPr>
          <p:cNvPr id="7" name="TextBox 6">
            <a:extLst>
              <a:ext uri="{FF2B5EF4-FFF2-40B4-BE49-F238E27FC236}">
                <a16:creationId xmlns:a16="http://schemas.microsoft.com/office/drawing/2014/main" id="{D734ED0F-2F79-EA78-D577-72CC66A2E2E2}"/>
              </a:ext>
            </a:extLst>
          </p:cNvPr>
          <p:cNvSpPr txBox="1"/>
          <p:nvPr/>
        </p:nvSpPr>
        <p:spPr>
          <a:xfrm>
            <a:off x="518173" y="1173978"/>
            <a:ext cx="10687442" cy="1323439"/>
          </a:xfrm>
          <a:prstGeom prst="rect">
            <a:avLst/>
          </a:prstGeom>
          <a:noFill/>
        </p:spPr>
        <p:txBody>
          <a:bodyPr wrap="square" rtlCol="0">
            <a:spAutoFit/>
          </a:bodyPr>
          <a:lstStyle/>
          <a:p>
            <a:r>
              <a:rPr lang="en-US" sz="1600" dirty="0">
                <a:solidFill>
                  <a:schemeClr val="bg2">
                    <a:lumMod val="25000"/>
                  </a:schemeClr>
                </a:solidFill>
                <a:latin typeface="Cambria Math" panose="02040503050406030204" pitchFamily="18" charset="0"/>
                <a:ea typeface="Cambria Math" panose="02040503050406030204" pitchFamily="18" charset="0"/>
              </a:rPr>
              <a:t>Surprisingly, there is space for improvements for the both RE and FE model by reintroducing some independent variables that we previously excluded during the analysis  of the Pooled OLS results.</a:t>
            </a:r>
          </a:p>
          <a:p>
            <a:endParaRPr lang="en-US" sz="1600" dirty="0">
              <a:solidFill>
                <a:schemeClr val="bg2">
                  <a:lumMod val="25000"/>
                </a:schemeClr>
              </a:solidFill>
              <a:latin typeface="Cambria Math" panose="02040503050406030204" pitchFamily="18" charset="0"/>
              <a:ea typeface="Cambria Math" panose="02040503050406030204" pitchFamily="18" charset="0"/>
            </a:endParaRPr>
          </a:p>
          <a:p>
            <a:r>
              <a:rPr lang="en-US" sz="1600" dirty="0">
                <a:solidFill>
                  <a:schemeClr val="bg2">
                    <a:lumMod val="25000"/>
                  </a:schemeClr>
                </a:solidFill>
                <a:latin typeface="Cambria Math" panose="02040503050406030204" pitchFamily="18" charset="0"/>
                <a:ea typeface="Cambria Math" panose="02040503050406030204" pitchFamily="18" charset="0"/>
              </a:rPr>
              <a:t>We get this new final model that allows for better </a:t>
            </a:r>
            <a:r>
              <a:rPr lang="en-US" sz="1600" b="1" dirty="0">
                <a:solidFill>
                  <a:schemeClr val="bg2">
                    <a:lumMod val="25000"/>
                  </a:schemeClr>
                </a:solidFill>
                <a:latin typeface="Cambria Math" panose="02040503050406030204" pitchFamily="18" charset="0"/>
                <a:ea typeface="Cambria Math" panose="02040503050406030204" pitchFamily="18" charset="0"/>
              </a:rPr>
              <a:t>Within and Between Goodness-of-fit performances</a:t>
            </a:r>
            <a:r>
              <a:rPr lang="en-US" sz="1600" dirty="0">
                <a:solidFill>
                  <a:schemeClr val="bg2">
                    <a:lumMod val="25000"/>
                  </a:schemeClr>
                </a:solidFill>
                <a:latin typeface="Cambria Math" panose="02040503050406030204" pitchFamily="18" charset="0"/>
                <a:ea typeface="Cambria Math" panose="02040503050406030204" pitchFamily="18" charset="0"/>
              </a:rPr>
              <a:t>.</a:t>
            </a:r>
          </a:p>
          <a:p>
            <a:endParaRPr lang="en-US" sz="1600" dirty="0">
              <a:solidFill>
                <a:schemeClr val="bg2">
                  <a:lumMod val="25000"/>
                </a:schemeClr>
              </a:solidFill>
              <a:latin typeface="Cambria Math" panose="02040503050406030204" pitchFamily="18" charset="0"/>
              <a:ea typeface="Cambria Math" panose="02040503050406030204" pitchFamily="18" charset="0"/>
            </a:endParaRPr>
          </a:p>
        </p:txBody>
      </p:sp>
      <p:pic>
        <p:nvPicPr>
          <p:cNvPr id="10" name="Picture 9" descr="A screenshot of a document&#10;&#10;Description automatically generated">
            <a:extLst>
              <a:ext uri="{FF2B5EF4-FFF2-40B4-BE49-F238E27FC236}">
                <a16:creationId xmlns:a16="http://schemas.microsoft.com/office/drawing/2014/main" id="{7DBEEC08-BD0C-8F0C-387C-FF79373D8A40}"/>
              </a:ext>
            </a:extLst>
          </p:cNvPr>
          <p:cNvPicPr>
            <a:picLocks noChangeAspect="1"/>
          </p:cNvPicPr>
          <p:nvPr/>
        </p:nvPicPr>
        <p:blipFill rotWithShape="1">
          <a:blip r:embed="rId4">
            <a:extLst>
              <a:ext uri="{28A0092B-C50C-407E-A947-70E740481C1C}">
                <a14:useLocalDpi xmlns:a14="http://schemas.microsoft.com/office/drawing/2010/main" val="0"/>
              </a:ext>
            </a:extLst>
          </a:blip>
          <a:srcRect b="3650"/>
          <a:stretch/>
        </p:blipFill>
        <p:spPr>
          <a:xfrm>
            <a:off x="5902295" y="2705389"/>
            <a:ext cx="5133898" cy="3388473"/>
          </a:xfrm>
          <a:prstGeom prst="rect">
            <a:avLst/>
          </a:prstGeom>
        </p:spPr>
      </p:pic>
      <p:pic>
        <p:nvPicPr>
          <p:cNvPr id="13" name="Picture 12" descr="A close-up of a document&#10;&#10;Description automatically generated">
            <a:extLst>
              <a:ext uri="{FF2B5EF4-FFF2-40B4-BE49-F238E27FC236}">
                <a16:creationId xmlns:a16="http://schemas.microsoft.com/office/drawing/2014/main" id="{41325B38-3F4C-14F7-2BEF-6F5C10A60D73}"/>
              </a:ext>
            </a:extLst>
          </p:cNvPr>
          <p:cNvPicPr>
            <a:picLocks noChangeAspect="1"/>
          </p:cNvPicPr>
          <p:nvPr/>
        </p:nvPicPr>
        <p:blipFill rotWithShape="1">
          <a:blip r:embed="rId5">
            <a:extLst>
              <a:ext uri="{28A0092B-C50C-407E-A947-70E740481C1C}">
                <a14:useLocalDpi xmlns:a14="http://schemas.microsoft.com/office/drawing/2010/main" val="0"/>
              </a:ext>
            </a:extLst>
          </a:blip>
          <a:srcRect t="1019" b="2573"/>
          <a:stretch/>
        </p:blipFill>
        <p:spPr>
          <a:xfrm>
            <a:off x="622072" y="2701534"/>
            <a:ext cx="5121596" cy="3386424"/>
          </a:xfrm>
          <a:prstGeom prst="rect">
            <a:avLst/>
          </a:prstGeom>
        </p:spPr>
      </p:pic>
      <p:sp>
        <p:nvSpPr>
          <p:cNvPr id="14" name="Rectangle: Rounded Corners 13">
            <a:extLst>
              <a:ext uri="{FF2B5EF4-FFF2-40B4-BE49-F238E27FC236}">
                <a16:creationId xmlns:a16="http://schemas.microsoft.com/office/drawing/2014/main" id="{09D29831-0759-5BBC-A217-772920712B7B}"/>
              </a:ext>
            </a:extLst>
          </p:cNvPr>
          <p:cNvSpPr/>
          <p:nvPr/>
        </p:nvSpPr>
        <p:spPr>
          <a:xfrm>
            <a:off x="4005097" y="4935201"/>
            <a:ext cx="380291" cy="140652"/>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4FEFC2C2-EB35-3E32-16F3-713A3C3D2B84}"/>
              </a:ext>
            </a:extLst>
          </p:cNvPr>
          <p:cNvSpPr/>
          <p:nvPr/>
        </p:nvSpPr>
        <p:spPr>
          <a:xfrm>
            <a:off x="9270670" y="4947640"/>
            <a:ext cx="380291" cy="140652"/>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89B10719-BB8A-0791-B836-06366F10ADD0}"/>
              </a:ext>
            </a:extLst>
          </p:cNvPr>
          <p:cNvSpPr/>
          <p:nvPr/>
        </p:nvSpPr>
        <p:spPr>
          <a:xfrm>
            <a:off x="622072" y="2701534"/>
            <a:ext cx="1169406" cy="557170"/>
          </a:xfrm>
          <a:prstGeom prst="roundRect">
            <a:avLst>
              <a:gd name="adj" fmla="val 4944"/>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7" name="Rectangle: Rounded Corners 16">
            <a:extLst>
              <a:ext uri="{FF2B5EF4-FFF2-40B4-BE49-F238E27FC236}">
                <a16:creationId xmlns:a16="http://schemas.microsoft.com/office/drawing/2014/main" id="{D4FAE720-5D4B-CA09-A892-CE1390A64B72}"/>
              </a:ext>
            </a:extLst>
          </p:cNvPr>
          <p:cNvSpPr/>
          <p:nvPr/>
        </p:nvSpPr>
        <p:spPr>
          <a:xfrm>
            <a:off x="5896974" y="2695311"/>
            <a:ext cx="1169406" cy="557170"/>
          </a:xfrm>
          <a:prstGeom prst="roundRect">
            <a:avLst>
              <a:gd name="adj" fmla="val 6619"/>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Tree>
    <p:extLst>
      <p:ext uri="{BB962C8B-B14F-4D97-AF65-F5344CB8AC3E}">
        <p14:creationId xmlns:p14="http://schemas.microsoft.com/office/powerpoint/2010/main" val="16130841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ack background with white text&#10;&#10;Description automatically generated">
            <a:extLst>
              <a:ext uri="{FF2B5EF4-FFF2-40B4-BE49-F238E27FC236}">
                <a16:creationId xmlns:a16="http://schemas.microsoft.com/office/drawing/2014/main" id="{4796A731-DF95-CBCD-4C2C-F7D7F99658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8382" y="119936"/>
            <a:ext cx="1828800" cy="759759"/>
          </a:xfrm>
          <a:prstGeom prst="rect">
            <a:avLst/>
          </a:prstGeom>
        </p:spPr>
      </p:pic>
      <p:cxnSp>
        <p:nvCxnSpPr>
          <p:cNvPr id="3" name="Straight Connector 2">
            <a:extLst>
              <a:ext uri="{FF2B5EF4-FFF2-40B4-BE49-F238E27FC236}">
                <a16:creationId xmlns:a16="http://schemas.microsoft.com/office/drawing/2014/main" id="{BCABCED5-8C49-AE00-007A-9BEE0A8FDA9A}"/>
              </a:ext>
            </a:extLst>
          </p:cNvPr>
          <p:cNvCxnSpPr>
            <a:cxnSpLocks/>
          </p:cNvCxnSpPr>
          <p:nvPr/>
        </p:nvCxnSpPr>
        <p:spPr>
          <a:xfrm>
            <a:off x="466531" y="6513169"/>
            <a:ext cx="11243387" cy="25672"/>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3" descr="A blue and black logo&#10;&#10;Description automatically generated">
            <a:extLst>
              <a:ext uri="{FF2B5EF4-FFF2-40B4-BE49-F238E27FC236}">
                <a16:creationId xmlns:a16="http://schemas.microsoft.com/office/drawing/2014/main" id="{E0DC9116-CCC6-FCE7-1A10-D4393AF9A0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7565" y="6070047"/>
            <a:ext cx="546413" cy="546413"/>
          </a:xfrm>
          <a:prstGeom prst="rect">
            <a:avLst/>
          </a:prstGeom>
        </p:spPr>
      </p:pic>
      <p:sp>
        <p:nvSpPr>
          <p:cNvPr id="5" name="TextBox 4">
            <a:extLst>
              <a:ext uri="{FF2B5EF4-FFF2-40B4-BE49-F238E27FC236}">
                <a16:creationId xmlns:a16="http://schemas.microsoft.com/office/drawing/2014/main" id="{E6263A21-6C60-69FB-2EF8-4B7C99D03914}"/>
              </a:ext>
            </a:extLst>
          </p:cNvPr>
          <p:cNvSpPr txBox="1"/>
          <p:nvPr/>
        </p:nvSpPr>
        <p:spPr>
          <a:xfrm>
            <a:off x="518173" y="211562"/>
            <a:ext cx="8254866" cy="707886"/>
          </a:xfrm>
          <a:prstGeom prst="rect">
            <a:avLst/>
          </a:prstGeom>
          <a:noFill/>
        </p:spPr>
        <p:txBody>
          <a:bodyPr wrap="square" rtlCol="0">
            <a:spAutoFit/>
          </a:bodyPr>
          <a:lstStyle/>
          <a:p>
            <a:r>
              <a:rPr lang="en-US" sz="4000" b="1" dirty="0">
                <a:solidFill>
                  <a:schemeClr val="accent1">
                    <a:lumMod val="75000"/>
                  </a:schemeClr>
                </a:solidFill>
                <a:latin typeface="Cambria Math" panose="02040503050406030204" pitchFamily="18" charset="0"/>
                <a:ea typeface="Cambria Math" panose="02040503050406030204" pitchFamily="18" charset="0"/>
              </a:rPr>
              <a:t>Comments</a:t>
            </a:r>
          </a:p>
        </p:txBody>
      </p:sp>
      <p:sp>
        <p:nvSpPr>
          <p:cNvPr id="7" name="TextBox 6">
            <a:extLst>
              <a:ext uri="{FF2B5EF4-FFF2-40B4-BE49-F238E27FC236}">
                <a16:creationId xmlns:a16="http://schemas.microsoft.com/office/drawing/2014/main" id="{D734ED0F-2F79-EA78-D577-72CC66A2E2E2}"/>
              </a:ext>
            </a:extLst>
          </p:cNvPr>
          <p:cNvSpPr txBox="1"/>
          <p:nvPr/>
        </p:nvSpPr>
        <p:spPr>
          <a:xfrm>
            <a:off x="518173" y="1173978"/>
            <a:ext cx="10687442" cy="584775"/>
          </a:xfrm>
          <a:prstGeom prst="rect">
            <a:avLst/>
          </a:prstGeom>
          <a:noFill/>
        </p:spPr>
        <p:txBody>
          <a:bodyPr wrap="square" rtlCol="0">
            <a:spAutoFit/>
          </a:bodyPr>
          <a:lstStyle/>
          <a:p>
            <a:r>
              <a:rPr lang="en-US" sz="1600" dirty="0">
                <a:solidFill>
                  <a:schemeClr val="bg2">
                    <a:lumMod val="25000"/>
                  </a:schemeClr>
                </a:solidFill>
                <a:latin typeface="Cambria Math" panose="02040503050406030204" pitchFamily="18" charset="0"/>
                <a:ea typeface="Cambria Math" panose="02040503050406030204" pitchFamily="18" charset="0"/>
              </a:rPr>
              <a:t>…</a:t>
            </a:r>
          </a:p>
          <a:p>
            <a:endParaRPr lang="en-US" sz="1600" dirty="0">
              <a:solidFill>
                <a:schemeClr val="bg2">
                  <a:lumMod val="25000"/>
                </a:schemeClr>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1780384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ack background with white text&#10;&#10;Description automatically generated">
            <a:extLst>
              <a:ext uri="{FF2B5EF4-FFF2-40B4-BE49-F238E27FC236}">
                <a16:creationId xmlns:a16="http://schemas.microsoft.com/office/drawing/2014/main" id="{4796A731-DF95-CBCD-4C2C-F7D7F99658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8382" y="119936"/>
            <a:ext cx="1828800" cy="759759"/>
          </a:xfrm>
          <a:prstGeom prst="rect">
            <a:avLst/>
          </a:prstGeom>
        </p:spPr>
      </p:pic>
      <p:cxnSp>
        <p:nvCxnSpPr>
          <p:cNvPr id="3" name="Straight Connector 2">
            <a:extLst>
              <a:ext uri="{FF2B5EF4-FFF2-40B4-BE49-F238E27FC236}">
                <a16:creationId xmlns:a16="http://schemas.microsoft.com/office/drawing/2014/main" id="{BCABCED5-8C49-AE00-007A-9BEE0A8FDA9A}"/>
              </a:ext>
            </a:extLst>
          </p:cNvPr>
          <p:cNvCxnSpPr>
            <a:cxnSpLocks/>
          </p:cNvCxnSpPr>
          <p:nvPr/>
        </p:nvCxnSpPr>
        <p:spPr>
          <a:xfrm>
            <a:off x="466531" y="6513169"/>
            <a:ext cx="11243387" cy="25672"/>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3" descr="A blue and black logo&#10;&#10;Description automatically generated">
            <a:extLst>
              <a:ext uri="{FF2B5EF4-FFF2-40B4-BE49-F238E27FC236}">
                <a16:creationId xmlns:a16="http://schemas.microsoft.com/office/drawing/2014/main" id="{E0DC9116-CCC6-FCE7-1A10-D4393AF9A0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7565" y="6070047"/>
            <a:ext cx="546413" cy="546413"/>
          </a:xfrm>
          <a:prstGeom prst="rect">
            <a:avLst/>
          </a:prstGeom>
        </p:spPr>
      </p:pic>
      <p:sp>
        <p:nvSpPr>
          <p:cNvPr id="5" name="TextBox 4">
            <a:extLst>
              <a:ext uri="{FF2B5EF4-FFF2-40B4-BE49-F238E27FC236}">
                <a16:creationId xmlns:a16="http://schemas.microsoft.com/office/drawing/2014/main" id="{E6263A21-6C60-69FB-2EF8-4B7C99D03914}"/>
              </a:ext>
            </a:extLst>
          </p:cNvPr>
          <p:cNvSpPr txBox="1"/>
          <p:nvPr/>
        </p:nvSpPr>
        <p:spPr>
          <a:xfrm>
            <a:off x="518173" y="211562"/>
            <a:ext cx="8254866" cy="707886"/>
          </a:xfrm>
          <a:prstGeom prst="rect">
            <a:avLst/>
          </a:prstGeom>
          <a:noFill/>
        </p:spPr>
        <p:txBody>
          <a:bodyPr wrap="square" rtlCol="0">
            <a:spAutoFit/>
          </a:bodyPr>
          <a:lstStyle/>
          <a:p>
            <a:r>
              <a:rPr lang="en-US" sz="4000" b="1" dirty="0">
                <a:solidFill>
                  <a:schemeClr val="accent1">
                    <a:lumMod val="75000"/>
                  </a:schemeClr>
                </a:solidFill>
                <a:latin typeface="Cambria Math" panose="02040503050406030204" pitchFamily="18" charset="0"/>
                <a:ea typeface="Cambria Math" panose="02040503050406030204" pitchFamily="18" charset="0"/>
              </a:rPr>
              <a:t>LDV with Poisson regression</a:t>
            </a:r>
          </a:p>
        </p:txBody>
      </p:sp>
      <mc:AlternateContent xmlns:mc="http://schemas.openxmlformats.org/markup-compatibility/2006" xmlns:a14="http://schemas.microsoft.com/office/drawing/2010/main">
        <mc:Choice Requires="a14">
          <p:sp>
            <p:nvSpPr>
              <p:cNvPr id="11" name="CasellaDiTesto 10">
                <a:extLst>
                  <a:ext uri="{FF2B5EF4-FFF2-40B4-BE49-F238E27FC236}">
                    <a16:creationId xmlns:a16="http://schemas.microsoft.com/office/drawing/2014/main" id="{C456FB11-9A6A-9D24-9FF5-3E9D18D5B494}"/>
                  </a:ext>
                </a:extLst>
              </p:cNvPr>
              <p:cNvSpPr txBox="1"/>
              <p:nvPr/>
            </p:nvSpPr>
            <p:spPr>
              <a:xfrm>
                <a:off x="-1" y="1007388"/>
                <a:ext cx="5240594" cy="138499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i="1" dirty="0" smtClean="0">
                          <a:latin typeface="Cambria Math" panose="02040503050406030204" pitchFamily="18" charset="0"/>
                          <a:ea typeface="Cambria Math" panose="02040503050406030204" pitchFamily="18" charset="0"/>
                        </a:rPr>
                        <m:t>𝑌</m:t>
                      </m:r>
                      <m:r>
                        <a:rPr lang="it-IT" i="1" dirty="0" smtClean="0">
                          <a:latin typeface="Cambria Math" panose="02040503050406030204" pitchFamily="18" charset="0"/>
                          <a:ea typeface="Cambria Math" panose="02040503050406030204" pitchFamily="18" charset="0"/>
                        </a:rPr>
                        <m:t> ∈(0,1,2,…)</m:t>
                      </m:r>
                    </m:oMath>
                  </m:oMathPara>
                </a14:m>
                <a:endParaRPr lang="it-IT"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dirty="0" smtClean="0">
                          <a:latin typeface="Cambria Math" panose="02040503050406030204" pitchFamily="18" charset="0"/>
                          <a:ea typeface="Cambria Math" panose="02040503050406030204" pitchFamily="18" charset="0"/>
                        </a:rPr>
                        <m:t>𝑌</m:t>
                      </m:r>
                      <m:r>
                        <a:rPr lang="it-IT" b="0" i="1" dirty="0" smtClean="0">
                          <a:latin typeface="Cambria Math" panose="02040503050406030204" pitchFamily="18" charset="0"/>
                          <a:ea typeface="Cambria Math" panose="02040503050406030204" pitchFamily="18" charset="0"/>
                        </a:rPr>
                        <m:t>~</m:t>
                      </m:r>
                      <m:r>
                        <a:rPr lang="it-IT" b="0" i="1" dirty="0" smtClean="0">
                          <a:latin typeface="Cambria Math" panose="02040503050406030204" pitchFamily="18" charset="0"/>
                          <a:ea typeface="Cambria Math" panose="02040503050406030204" pitchFamily="18" charset="0"/>
                        </a:rPr>
                        <m:t>𝑃𝑜</m:t>
                      </m:r>
                      <m:r>
                        <a:rPr lang="it-IT" b="0" i="1" dirty="0" smtClean="0">
                          <a:latin typeface="Cambria Math" panose="02040503050406030204" pitchFamily="18" charset="0"/>
                          <a:ea typeface="Cambria Math" panose="02040503050406030204" pitchFamily="18" charset="0"/>
                        </a:rPr>
                        <m:t>(</m:t>
                      </m:r>
                      <m:r>
                        <a:rPr lang="it-IT" b="0" i="1" dirty="0" smtClean="0">
                          <a:latin typeface="Cambria Math" panose="02040503050406030204" pitchFamily="18" charset="0"/>
                          <a:ea typeface="Cambria Math" panose="02040503050406030204" pitchFamily="18" charset="0"/>
                        </a:rPr>
                        <m:t>𝜆</m:t>
                      </m:r>
                      <m:r>
                        <a:rPr lang="it-IT" b="0" i="1" dirty="0" smtClean="0">
                          <a:latin typeface="Cambria Math" panose="02040503050406030204" pitchFamily="18" charset="0"/>
                          <a:ea typeface="Cambria Math" panose="02040503050406030204" pitchFamily="18" charset="0"/>
                        </a:rPr>
                        <m:t>)</m:t>
                      </m:r>
                    </m:oMath>
                  </m:oMathPara>
                </a14:m>
                <a:endParaRPr lang="it-IT"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dirty="0" smtClean="0">
                          <a:latin typeface="Cambria Math" panose="02040503050406030204" pitchFamily="18" charset="0"/>
                          <a:ea typeface="Cambria Math" panose="02040503050406030204" pitchFamily="18" charset="0"/>
                        </a:rPr>
                        <m:t>𝐸</m:t>
                      </m:r>
                      <m:r>
                        <a:rPr lang="it-IT" b="0" i="1" dirty="0" smtClean="0">
                          <a:latin typeface="Cambria Math" panose="02040503050406030204" pitchFamily="18" charset="0"/>
                          <a:ea typeface="Cambria Math" panose="02040503050406030204" pitchFamily="18" charset="0"/>
                        </a:rPr>
                        <m:t>(</m:t>
                      </m:r>
                      <m:r>
                        <a:rPr lang="it-IT" b="0" i="1" dirty="0" smtClean="0">
                          <a:latin typeface="Cambria Math" panose="02040503050406030204" pitchFamily="18" charset="0"/>
                          <a:ea typeface="Cambria Math" panose="02040503050406030204" pitchFamily="18" charset="0"/>
                        </a:rPr>
                        <m:t>𝑌</m:t>
                      </m:r>
                      <m:r>
                        <a:rPr lang="it-IT" b="0" i="1" dirty="0" smtClean="0">
                          <a:latin typeface="Cambria Math" panose="02040503050406030204" pitchFamily="18" charset="0"/>
                          <a:ea typeface="Cambria Math" panose="02040503050406030204" pitchFamily="18" charset="0"/>
                        </a:rPr>
                        <m:t>)=</m:t>
                      </m:r>
                      <m:r>
                        <a:rPr lang="it-IT" b="0" i="1" dirty="0" smtClean="0">
                          <a:latin typeface="Cambria Math" panose="02040503050406030204" pitchFamily="18" charset="0"/>
                          <a:ea typeface="Cambria Math" panose="02040503050406030204" pitchFamily="18" charset="0"/>
                        </a:rPr>
                        <m:t>𝑉𝑎𝑟</m:t>
                      </m:r>
                      <m:r>
                        <a:rPr lang="it-IT" b="0" i="1" dirty="0" smtClean="0">
                          <a:latin typeface="Cambria Math" panose="02040503050406030204" pitchFamily="18" charset="0"/>
                          <a:ea typeface="Cambria Math" panose="02040503050406030204" pitchFamily="18" charset="0"/>
                        </a:rPr>
                        <m:t>(</m:t>
                      </m:r>
                      <m:r>
                        <a:rPr lang="it-IT" b="0" i="1" dirty="0" smtClean="0">
                          <a:latin typeface="Cambria Math" panose="02040503050406030204" pitchFamily="18" charset="0"/>
                          <a:ea typeface="Cambria Math" panose="02040503050406030204" pitchFamily="18" charset="0"/>
                        </a:rPr>
                        <m:t>𝑌</m:t>
                      </m:r>
                      <m:r>
                        <a:rPr lang="it-IT" b="0" i="1" dirty="0" smtClean="0">
                          <a:latin typeface="Cambria Math" panose="02040503050406030204" pitchFamily="18" charset="0"/>
                          <a:ea typeface="Cambria Math" panose="02040503050406030204" pitchFamily="18" charset="0"/>
                        </a:rPr>
                        <m:t>)=</m:t>
                      </m:r>
                      <m:r>
                        <a:rPr lang="it-IT" b="0" i="1" dirty="0" smtClean="0">
                          <a:latin typeface="Cambria Math" panose="02040503050406030204" pitchFamily="18" charset="0"/>
                          <a:ea typeface="Cambria Math" panose="02040503050406030204" pitchFamily="18" charset="0"/>
                        </a:rPr>
                        <m:t>𝜆</m:t>
                      </m:r>
                    </m:oMath>
                  </m:oMathPara>
                </a14:m>
                <a:endParaRPr lang="it-IT"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ea typeface="Cambria Math" panose="02040503050406030204" pitchFamily="18" charset="0"/>
                        </a:rPr>
                        <m:t>𝐸</m:t>
                      </m:r>
                      <m:d>
                        <m:dPr>
                          <m:ctrlPr>
                            <a:rPr lang="it-IT" b="0" i="1" smtClean="0">
                              <a:latin typeface="Cambria Math" panose="02040503050406030204" pitchFamily="18" charset="0"/>
                              <a:ea typeface="Cambria Math" panose="02040503050406030204" pitchFamily="18" charset="0"/>
                            </a:rPr>
                          </m:ctrlPr>
                        </m:dPr>
                        <m:e>
                          <m:r>
                            <a:rPr lang="it-IT" b="0" i="1" smtClean="0">
                              <a:latin typeface="Cambria Math" panose="02040503050406030204" pitchFamily="18" charset="0"/>
                              <a:ea typeface="Cambria Math" panose="02040503050406030204" pitchFamily="18" charset="0"/>
                            </a:rPr>
                            <m:t>𝑦</m:t>
                          </m:r>
                        </m:e>
                        <m:e>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𝑥</m:t>
                              </m:r>
                            </m:e>
                            <m:sub>
                              <m:r>
                                <a:rPr lang="it-IT" b="0" i="1" smtClean="0">
                                  <a:latin typeface="Cambria Math" panose="02040503050406030204" pitchFamily="18" charset="0"/>
                                  <a:ea typeface="Cambria Math" panose="02040503050406030204" pitchFamily="18" charset="0"/>
                                </a:rPr>
                                <m:t>1</m:t>
                              </m:r>
                            </m:sub>
                          </m:sSub>
                          <m:r>
                            <a:rPr lang="it-IT" b="0" i="1" smtClean="0">
                              <a:latin typeface="Cambria Math" panose="02040503050406030204" pitchFamily="18" charset="0"/>
                              <a:ea typeface="Cambria Math" panose="02040503050406030204" pitchFamily="18" charset="0"/>
                            </a:rPr>
                            <m:t>,</m:t>
                          </m:r>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𝑥</m:t>
                              </m:r>
                            </m:e>
                            <m:sub>
                              <m:r>
                                <a:rPr lang="it-IT" b="0" i="1" smtClean="0">
                                  <a:latin typeface="Cambria Math" panose="02040503050406030204" pitchFamily="18" charset="0"/>
                                  <a:ea typeface="Cambria Math" panose="02040503050406030204" pitchFamily="18" charset="0"/>
                                </a:rPr>
                                <m:t>2</m:t>
                              </m:r>
                            </m:sub>
                          </m:sSub>
                          <m:r>
                            <a:rPr lang="it-IT" b="0" i="1" smtClean="0">
                              <a:latin typeface="Cambria Math" panose="02040503050406030204" pitchFamily="18" charset="0"/>
                              <a:ea typeface="Cambria Math" panose="02040503050406030204" pitchFamily="18" charset="0"/>
                            </a:rPr>
                            <m:t>,…,</m:t>
                          </m:r>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𝑥</m:t>
                              </m:r>
                            </m:e>
                            <m:sub>
                              <m:r>
                                <a:rPr lang="it-IT" b="0" i="1" smtClean="0">
                                  <a:latin typeface="Cambria Math" panose="02040503050406030204" pitchFamily="18" charset="0"/>
                                  <a:ea typeface="Cambria Math" panose="02040503050406030204" pitchFamily="18" charset="0"/>
                                </a:rPr>
                                <m:t>𝑘</m:t>
                              </m:r>
                            </m:sub>
                          </m:sSub>
                        </m:e>
                      </m:d>
                      <m:r>
                        <a:rPr lang="it-IT" b="0" i="1" smtClean="0">
                          <a:latin typeface="Cambria Math" panose="02040503050406030204" pitchFamily="18" charset="0"/>
                          <a:ea typeface="Cambria Math" panose="02040503050406030204" pitchFamily="18" charset="0"/>
                        </a:rPr>
                        <m:t>=</m:t>
                      </m:r>
                      <m:func>
                        <m:funcPr>
                          <m:ctrlPr>
                            <a:rPr lang="it-IT" b="0" i="1" smtClean="0">
                              <a:latin typeface="Cambria Math" panose="02040503050406030204" pitchFamily="18" charset="0"/>
                              <a:ea typeface="Cambria Math" panose="02040503050406030204" pitchFamily="18" charset="0"/>
                            </a:rPr>
                          </m:ctrlPr>
                        </m:funcPr>
                        <m:fName>
                          <m:r>
                            <m:rPr>
                              <m:sty m:val="p"/>
                            </m:rPr>
                            <a:rPr lang="it-IT" b="0" i="0" smtClean="0">
                              <a:latin typeface="Cambria Math" panose="02040503050406030204" pitchFamily="18" charset="0"/>
                              <a:ea typeface="Cambria Math" panose="02040503050406030204" pitchFamily="18" charset="0"/>
                            </a:rPr>
                            <m:t>exp</m:t>
                          </m:r>
                        </m:fName>
                        <m:e>
                          <m:d>
                            <m:dPr>
                              <m:ctrlPr>
                                <a:rPr lang="it-IT" b="0" i="1" smtClean="0">
                                  <a:latin typeface="Cambria Math" panose="02040503050406030204" pitchFamily="18" charset="0"/>
                                  <a:ea typeface="Cambria Math" panose="02040503050406030204" pitchFamily="18" charset="0"/>
                                </a:rPr>
                              </m:ctrlPr>
                            </m:dPr>
                            <m:e>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𝛽</m:t>
                                  </m:r>
                                </m:e>
                                <m:sub>
                                  <m:r>
                                    <a:rPr lang="it-IT" b="0" i="1" smtClean="0">
                                      <a:latin typeface="Cambria Math" panose="02040503050406030204" pitchFamily="18" charset="0"/>
                                      <a:ea typeface="Cambria Math" panose="02040503050406030204" pitchFamily="18" charset="0"/>
                                    </a:rPr>
                                    <m:t>0</m:t>
                                  </m:r>
                                </m:sub>
                              </m:sSub>
                              <m:r>
                                <a:rPr lang="it-IT" b="0" i="1" smtClean="0">
                                  <a:latin typeface="Cambria Math" panose="02040503050406030204" pitchFamily="18" charset="0"/>
                                  <a:ea typeface="Cambria Math" panose="02040503050406030204" pitchFamily="18" charset="0"/>
                                </a:rPr>
                                <m:t>+</m:t>
                              </m:r>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𝛽</m:t>
                                  </m:r>
                                </m:e>
                                <m:sub>
                                  <m:r>
                                    <a:rPr lang="it-IT" b="0" i="1" smtClean="0">
                                      <a:latin typeface="Cambria Math" panose="02040503050406030204" pitchFamily="18" charset="0"/>
                                      <a:ea typeface="Cambria Math" panose="02040503050406030204" pitchFamily="18" charset="0"/>
                                    </a:rPr>
                                    <m:t>1</m:t>
                                  </m:r>
                                </m:sub>
                              </m:sSub>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𝑥</m:t>
                                  </m:r>
                                </m:e>
                                <m:sub>
                                  <m:r>
                                    <a:rPr lang="it-IT" b="0" i="1" smtClean="0">
                                      <a:latin typeface="Cambria Math" panose="02040503050406030204" pitchFamily="18" charset="0"/>
                                      <a:ea typeface="Cambria Math" panose="02040503050406030204" pitchFamily="18" charset="0"/>
                                    </a:rPr>
                                    <m:t>1</m:t>
                                  </m:r>
                                </m:sub>
                              </m:sSub>
                              <m:r>
                                <a:rPr lang="it-IT" b="0" i="1" smtClean="0">
                                  <a:latin typeface="Cambria Math" panose="02040503050406030204" pitchFamily="18" charset="0"/>
                                  <a:ea typeface="Cambria Math" panose="02040503050406030204" pitchFamily="18" charset="0"/>
                                </a:rPr>
                                <m:t>+…+</m:t>
                              </m:r>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𝛽</m:t>
                                  </m:r>
                                </m:e>
                                <m:sub>
                                  <m:r>
                                    <a:rPr lang="it-IT" b="0" i="1" smtClean="0">
                                      <a:latin typeface="Cambria Math" panose="02040503050406030204" pitchFamily="18" charset="0"/>
                                      <a:ea typeface="Cambria Math" panose="02040503050406030204" pitchFamily="18" charset="0"/>
                                    </a:rPr>
                                    <m:t>𝑘</m:t>
                                  </m:r>
                                </m:sub>
                              </m:sSub>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𝑥</m:t>
                                  </m:r>
                                </m:e>
                                <m:sub>
                                  <m:r>
                                    <a:rPr lang="it-IT" b="0" i="1" smtClean="0">
                                      <a:latin typeface="Cambria Math" panose="02040503050406030204" pitchFamily="18" charset="0"/>
                                      <a:ea typeface="Cambria Math" panose="02040503050406030204" pitchFamily="18" charset="0"/>
                                    </a:rPr>
                                    <m:t>𝑘</m:t>
                                  </m:r>
                                </m:sub>
                              </m:sSub>
                            </m:e>
                          </m:d>
                        </m:e>
                      </m:func>
                    </m:oMath>
                  </m:oMathPara>
                </a14:m>
                <a:endParaRPr lang="it-IT" b="0" dirty="0">
                  <a:ea typeface="Cambria Math" panose="02040503050406030204" pitchFamily="18" charset="0"/>
                </a:endParaRPr>
              </a:p>
              <a:p>
                <a:endParaRPr lang="it-IT" dirty="0"/>
              </a:p>
            </p:txBody>
          </p:sp>
        </mc:Choice>
        <mc:Fallback xmlns="">
          <p:sp>
            <p:nvSpPr>
              <p:cNvPr id="11" name="CasellaDiTesto 10">
                <a:extLst>
                  <a:ext uri="{FF2B5EF4-FFF2-40B4-BE49-F238E27FC236}">
                    <a16:creationId xmlns:a16="http://schemas.microsoft.com/office/drawing/2014/main" id="{C456FB11-9A6A-9D24-9FF5-3E9D18D5B494}"/>
                  </a:ext>
                </a:extLst>
              </p:cNvPr>
              <p:cNvSpPr txBox="1">
                <a:spLocks noRot="1" noChangeAspect="1" noMove="1" noResize="1" noEditPoints="1" noAdjustHandles="1" noChangeArrowheads="1" noChangeShapeType="1" noTextEdit="1"/>
              </p:cNvSpPr>
              <p:nvPr/>
            </p:nvSpPr>
            <p:spPr>
              <a:xfrm>
                <a:off x="-1" y="1007388"/>
                <a:ext cx="5240594" cy="1384995"/>
              </a:xfrm>
              <a:prstGeom prst="rect">
                <a:avLst/>
              </a:prstGeom>
              <a:blipFill>
                <a:blip r:embed="rId4"/>
                <a:stretch>
                  <a:fillRect/>
                </a:stretch>
              </a:blipFill>
            </p:spPr>
            <p:txBody>
              <a:bodyPr/>
              <a:lstStyle/>
              <a:p>
                <a:r>
                  <a:rPr lang="it-IT">
                    <a:noFill/>
                  </a:rPr>
                  <a:t> </a:t>
                </a:r>
              </a:p>
            </p:txBody>
          </p:sp>
        </mc:Fallback>
      </mc:AlternateContent>
      <p:pic>
        <p:nvPicPr>
          <p:cNvPr id="13" name="Immagine 12">
            <a:extLst>
              <a:ext uri="{FF2B5EF4-FFF2-40B4-BE49-F238E27FC236}">
                <a16:creationId xmlns:a16="http://schemas.microsoft.com/office/drawing/2014/main" id="{A01B2606-6AB1-E450-E78F-FA3F9578F5E9}"/>
              </a:ext>
            </a:extLst>
          </p:cNvPr>
          <p:cNvPicPr>
            <a:picLocks noChangeAspect="1"/>
          </p:cNvPicPr>
          <p:nvPr/>
        </p:nvPicPr>
        <p:blipFill>
          <a:blip r:embed="rId5"/>
          <a:stretch>
            <a:fillRect/>
          </a:stretch>
        </p:blipFill>
        <p:spPr>
          <a:xfrm>
            <a:off x="947552" y="3021292"/>
            <a:ext cx="4285874" cy="3321961"/>
          </a:xfrm>
          <a:prstGeom prst="rect">
            <a:avLst/>
          </a:prstGeom>
        </p:spPr>
      </p:pic>
      <p:sp>
        <p:nvSpPr>
          <p:cNvPr id="15" name="CasellaDiTesto 14">
            <a:extLst>
              <a:ext uri="{FF2B5EF4-FFF2-40B4-BE49-F238E27FC236}">
                <a16:creationId xmlns:a16="http://schemas.microsoft.com/office/drawing/2014/main" id="{99543A1E-0B26-694A-877D-95D17D20C15E}"/>
              </a:ext>
            </a:extLst>
          </p:cNvPr>
          <p:cNvSpPr txBox="1"/>
          <p:nvPr/>
        </p:nvSpPr>
        <p:spPr>
          <a:xfrm>
            <a:off x="1459058" y="2282382"/>
            <a:ext cx="704039" cy="646331"/>
          </a:xfrm>
          <a:prstGeom prst="rect">
            <a:avLst/>
          </a:prstGeom>
          <a:noFill/>
        </p:spPr>
        <p:txBody>
          <a:bodyPr wrap="none" rtlCol="0">
            <a:spAutoFit/>
          </a:bodyPr>
          <a:lstStyle/>
          <a:p>
            <a:r>
              <a:rPr lang="it-IT" sz="3600" dirty="0"/>
              <a:t>FE</a:t>
            </a:r>
          </a:p>
        </p:txBody>
      </p:sp>
      <p:sp>
        <p:nvSpPr>
          <p:cNvPr id="16" name="Freccia in giù 15">
            <a:extLst>
              <a:ext uri="{FF2B5EF4-FFF2-40B4-BE49-F238E27FC236}">
                <a16:creationId xmlns:a16="http://schemas.microsoft.com/office/drawing/2014/main" id="{196138D6-DEDB-AB37-5E14-C99FC6BF4E2F}"/>
              </a:ext>
            </a:extLst>
          </p:cNvPr>
          <p:cNvSpPr/>
          <p:nvPr/>
        </p:nvSpPr>
        <p:spPr>
          <a:xfrm rot="16200000">
            <a:off x="5505835" y="1406582"/>
            <a:ext cx="305884" cy="69747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7FA3C1DA-8CF6-A177-0784-4FBF5582014C}"/>
              </a:ext>
            </a:extLst>
          </p:cNvPr>
          <p:cNvSpPr txBox="1"/>
          <p:nvPr/>
        </p:nvSpPr>
        <p:spPr>
          <a:xfrm>
            <a:off x="5206194" y="1028415"/>
            <a:ext cx="829073" cy="646331"/>
          </a:xfrm>
          <a:prstGeom prst="rect">
            <a:avLst/>
          </a:prstGeom>
          <a:noFill/>
        </p:spPr>
        <p:txBody>
          <a:bodyPr wrap="none" rtlCol="0">
            <a:spAutoFit/>
          </a:bodyPr>
          <a:lstStyle/>
          <a:p>
            <a:r>
              <a:rPr lang="it-IT" sz="3600" dirty="0"/>
              <a:t>RE</a:t>
            </a:r>
          </a:p>
        </p:txBody>
      </p:sp>
      <p:pic>
        <p:nvPicPr>
          <p:cNvPr id="19" name="Immagine 18">
            <a:extLst>
              <a:ext uri="{FF2B5EF4-FFF2-40B4-BE49-F238E27FC236}">
                <a16:creationId xmlns:a16="http://schemas.microsoft.com/office/drawing/2014/main" id="{FD14926F-D2C8-4D27-E213-9FFE57AA76B3}"/>
              </a:ext>
            </a:extLst>
          </p:cNvPr>
          <p:cNvPicPr>
            <a:picLocks noChangeAspect="1"/>
          </p:cNvPicPr>
          <p:nvPr/>
        </p:nvPicPr>
        <p:blipFill>
          <a:blip r:embed="rId6"/>
          <a:stretch>
            <a:fillRect/>
          </a:stretch>
        </p:blipFill>
        <p:spPr>
          <a:xfrm>
            <a:off x="6377345" y="1007365"/>
            <a:ext cx="4355597" cy="3522829"/>
          </a:xfrm>
          <a:prstGeom prst="rect">
            <a:avLst/>
          </a:prstGeom>
        </p:spPr>
      </p:pic>
      <p:sp>
        <p:nvSpPr>
          <p:cNvPr id="20" name="Freccia in giù 19">
            <a:extLst>
              <a:ext uri="{FF2B5EF4-FFF2-40B4-BE49-F238E27FC236}">
                <a16:creationId xmlns:a16="http://schemas.microsoft.com/office/drawing/2014/main" id="{6B5908F7-BAC2-C572-4EFD-45A144F271E5}"/>
              </a:ext>
            </a:extLst>
          </p:cNvPr>
          <p:cNvSpPr/>
          <p:nvPr/>
        </p:nvSpPr>
        <p:spPr>
          <a:xfrm>
            <a:off x="2227044" y="2246200"/>
            <a:ext cx="305884" cy="69747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52510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ack background with white text&#10;&#10;Description automatically generated">
            <a:extLst>
              <a:ext uri="{FF2B5EF4-FFF2-40B4-BE49-F238E27FC236}">
                <a16:creationId xmlns:a16="http://schemas.microsoft.com/office/drawing/2014/main" id="{4796A731-DF95-CBCD-4C2C-F7D7F99658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8382" y="119936"/>
            <a:ext cx="1828800" cy="759759"/>
          </a:xfrm>
          <a:prstGeom prst="rect">
            <a:avLst/>
          </a:prstGeom>
        </p:spPr>
      </p:pic>
      <p:cxnSp>
        <p:nvCxnSpPr>
          <p:cNvPr id="3" name="Straight Connector 2">
            <a:extLst>
              <a:ext uri="{FF2B5EF4-FFF2-40B4-BE49-F238E27FC236}">
                <a16:creationId xmlns:a16="http://schemas.microsoft.com/office/drawing/2014/main" id="{BCABCED5-8C49-AE00-007A-9BEE0A8FDA9A}"/>
              </a:ext>
            </a:extLst>
          </p:cNvPr>
          <p:cNvCxnSpPr>
            <a:cxnSpLocks/>
          </p:cNvCxnSpPr>
          <p:nvPr/>
        </p:nvCxnSpPr>
        <p:spPr>
          <a:xfrm>
            <a:off x="466531" y="6513169"/>
            <a:ext cx="11243387" cy="25672"/>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3" descr="A blue and black logo&#10;&#10;Description automatically generated">
            <a:extLst>
              <a:ext uri="{FF2B5EF4-FFF2-40B4-BE49-F238E27FC236}">
                <a16:creationId xmlns:a16="http://schemas.microsoft.com/office/drawing/2014/main" id="{E0DC9116-CCC6-FCE7-1A10-D4393AF9A0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7565" y="6070047"/>
            <a:ext cx="546413" cy="546413"/>
          </a:xfrm>
          <a:prstGeom prst="rect">
            <a:avLst/>
          </a:prstGeom>
        </p:spPr>
      </p:pic>
      <p:sp>
        <p:nvSpPr>
          <p:cNvPr id="5" name="TextBox 4">
            <a:extLst>
              <a:ext uri="{FF2B5EF4-FFF2-40B4-BE49-F238E27FC236}">
                <a16:creationId xmlns:a16="http://schemas.microsoft.com/office/drawing/2014/main" id="{E6263A21-6C60-69FB-2EF8-4B7C99D03914}"/>
              </a:ext>
            </a:extLst>
          </p:cNvPr>
          <p:cNvSpPr txBox="1"/>
          <p:nvPr/>
        </p:nvSpPr>
        <p:spPr>
          <a:xfrm>
            <a:off x="518173" y="211562"/>
            <a:ext cx="8254866" cy="984885"/>
          </a:xfrm>
          <a:prstGeom prst="rect">
            <a:avLst/>
          </a:prstGeom>
          <a:noFill/>
        </p:spPr>
        <p:txBody>
          <a:bodyPr wrap="square" rtlCol="0">
            <a:spAutoFit/>
          </a:bodyPr>
          <a:lstStyle/>
          <a:p>
            <a:r>
              <a:rPr lang="en-US" sz="4000" b="1" dirty="0">
                <a:solidFill>
                  <a:schemeClr val="accent1">
                    <a:lumMod val="75000"/>
                  </a:schemeClr>
                </a:solidFill>
                <a:latin typeface="Cambria Math" panose="02040503050406030204" pitchFamily="18" charset="0"/>
                <a:ea typeface="Cambria Math" panose="02040503050406030204" pitchFamily="18" charset="0"/>
              </a:rPr>
              <a:t>Checking Overdispersion</a:t>
            </a:r>
          </a:p>
          <a:p>
            <a:r>
              <a:rPr lang="en-US" b="1" i="1" dirty="0">
                <a:solidFill>
                  <a:schemeClr val="accent1">
                    <a:lumMod val="75000"/>
                  </a:schemeClr>
                </a:solidFill>
                <a:latin typeface="Cambria Math" panose="02040503050406030204" pitchFamily="18" charset="0"/>
                <a:ea typeface="Cambria Math" panose="02040503050406030204" pitchFamily="18" charset="0"/>
              </a:rPr>
              <a:t>From the Poisson to the Negative Binomial model</a:t>
            </a:r>
          </a:p>
        </p:txBody>
      </p:sp>
      <p:pic>
        <p:nvPicPr>
          <p:cNvPr id="10" name="Immagine 9">
            <a:extLst>
              <a:ext uri="{FF2B5EF4-FFF2-40B4-BE49-F238E27FC236}">
                <a16:creationId xmlns:a16="http://schemas.microsoft.com/office/drawing/2014/main" id="{96E16D7E-51DE-5926-36F5-2E35DC57C772}"/>
              </a:ext>
            </a:extLst>
          </p:cNvPr>
          <p:cNvPicPr>
            <a:picLocks noChangeAspect="1"/>
          </p:cNvPicPr>
          <p:nvPr/>
        </p:nvPicPr>
        <p:blipFill>
          <a:blip r:embed="rId4"/>
          <a:stretch>
            <a:fillRect/>
          </a:stretch>
        </p:blipFill>
        <p:spPr>
          <a:xfrm>
            <a:off x="518173" y="1639569"/>
            <a:ext cx="4235830" cy="2911322"/>
          </a:xfrm>
          <a:prstGeom prst="rect">
            <a:avLst/>
          </a:prstGeom>
        </p:spPr>
      </p:pic>
      <p:sp>
        <p:nvSpPr>
          <p:cNvPr id="11" name="Rettangolo con angoli arrotondati 10">
            <a:extLst>
              <a:ext uri="{FF2B5EF4-FFF2-40B4-BE49-F238E27FC236}">
                <a16:creationId xmlns:a16="http://schemas.microsoft.com/office/drawing/2014/main" id="{D47F239D-893B-1248-C3F7-95E9219A440D}"/>
              </a:ext>
            </a:extLst>
          </p:cNvPr>
          <p:cNvSpPr/>
          <p:nvPr/>
        </p:nvSpPr>
        <p:spPr>
          <a:xfrm>
            <a:off x="4109720" y="3261616"/>
            <a:ext cx="644283" cy="235974"/>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con angoli arrotondati 11">
            <a:extLst>
              <a:ext uri="{FF2B5EF4-FFF2-40B4-BE49-F238E27FC236}">
                <a16:creationId xmlns:a16="http://schemas.microsoft.com/office/drawing/2014/main" id="{47C4BA7F-56CE-8553-9C01-3D15A6D59B27}"/>
              </a:ext>
            </a:extLst>
          </p:cNvPr>
          <p:cNvSpPr/>
          <p:nvPr/>
        </p:nvSpPr>
        <p:spPr>
          <a:xfrm>
            <a:off x="4090097" y="3822725"/>
            <a:ext cx="644283" cy="235974"/>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Freccia destra con strisce 12">
            <a:extLst>
              <a:ext uri="{FF2B5EF4-FFF2-40B4-BE49-F238E27FC236}">
                <a16:creationId xmlns:a16="http://schemas.microsoft.com/office/drawing/2014/main" id="{65A72AA7-3396-2F04-50DB-EA609564F189}"/>
              </a:ext>
            </a:extLst>
          </p:cNvPr>
          <p:cNvSpPr/>
          <p:nvPr/>
        </p:nvSpPr>
        <p:spPr>
          <a:xfrm>
            <a:off x="4858022" y="3012958"/>
            <a:ext cx="1808249" cy="484632"/>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id="{F341D323-DB38-94BA-A0FF-1181181F12B5}"/>
                  </a:ext>
                </a:extLst>
              </p:cNvPr>
              <p:cNvSpPr txBox="1"/>
              <p:nvPr/>
            </p:nvSpPr>
            <p:spPr>
              <a:xfrm>
                <a:off x="4804640" y="2667690"/>
                <a:ext cx="19150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𝑉𝑎𝑟𝑖𝑎𝑛𝑐𝑒</m:t>
                      </m:r>
                      <m:r>
                        <a:rPr lang="it-IT" b="0" i="1" smtClean="0">
                          <a:latin typeface="Cambria Math" panose="02040503050406030204" pitchFamily="18" charset="0"/>
                        </a:rPr>
                        <m:t>≫</m:t>
                      </m:r>
                      <m:r>
                        <a:rPr lang="it-IT" b="0" i="1" smtClean="0">
                          <a:latin typeface="Cambria Math" panose="02040503050406030204" pitchFamily="18" charset="0"/>
                        </a:rPr>
                        <m:t>𝑀𝑒𝑎𝑛</m:t>
                      </m:r>
                    </m:oMath>
                  </m:oMathPara>
                </a14:m>
                <a:endParaRPr lang="it-IT" dirty="0"/>
              </a:p>
            </p:txBody>
          </p:sp>
        </mc:Choice>
        <mc:Fallback xmlns="">
          <p:sp>
            <p:nvSpPr>
              <p:cNvPr id="14" name="CasellaDiTesto 13">
                <a:extLst>
                  <a:ext uri="{FF2B5EF4-FFF2-40B4-BE49-F238E27FC236}">
                    <a16:creationId xmlns:a16="http://schemas.microsoft.com/office/drawing/2014/main" id="{F341D323-DB38-94BA-A0FF-1181181F12B5}"/>
                  </a:ext>
                </a:extLst>
              </p:cNvPr>
              <p:cNvSpPr txBox="1">
                <a:spLocks noRot="1" noChangeAspect="1" noMove="1" noResize="1" noEditPoints="1" noAdjustHandles="1" noChangeArrowheads="1" noChangeShapeType="1" noTextEdit="1"/>
              </p:cNvSpPr>
              <p:nvPr/>
            </p:nvSpPr>
            <p:spPr>
              <a:xfrm>
                <a:off x="4804640" y="2667690"/>
                <a:ext cx="1915011" cy="276999"/>
              </a:xfrm>
              <a:prstGeom prst="rect">
                <a:avLst/>
              </a:prstGeom>
              <a:blipFill>
                <a:blip r:embed="rId5"/>
                <a:stretch>
                  <a:fillRect l="-2229" r="-2548" b="-13333"/>
                </a:stretch>
              </a:blipFill>
            </p:spPr>
            <p:txBody>
              <a:bodyPr/>
              <a:lstStyle/>
              <a:p>
                <a:r>
                  <a:rPr lang="it-IT">
                    <a:noFill/>
                  </a:rPr>
                  <a:t> </a:t>
                </a:r>
              </a:p>
            </p:txBody>
          </p:sp>
        </mc:Fallback>
      </mc:AlternateContent>
      <p:sp>
        <p:nvSpPr>
          <p:cNvPr id="15" name="CasellaDiTesto 14">
            <a:extLst>
              <a:ext uri="{FF2B5EF4-FFF2-40B4-BE49-F238E27FC236}">
                <a16:creationId xmlns:a16="http://schemas.microsoft.com/office/drawing/2014/main" id="{71F6303C-A929-C247-A669-20F957764B5B}"/>
              </a:ext>
            </a:extLst>
          </p:cNvPr>
          <p:cNvSpPr txBox="1"/>
          <p:nvPr/>
        </p:nvSpPr>
        <p:spPr>
          <a:xfrm>
            <a:off x="6948894" y="2908852"/>
            <a:ext cx="4948342" cy="646331"/>
          </a:xfrm>
          <a:prstGeom prst="rect">
            <a:avLst/>
          </a:prstGeom>
          <a:noFill/>
        </p:spPr>
        <p:txBody>
          <a:bodyPr wrap="none" rtlCol="0">
            <a:spAutoFit/>
          </a:bodyPr>
          <a:lstStyle/>
          <a:p>
            <a:r>
              <a:rPr lang="it-IT" sz="3600" dirty="0"/>
              <a:t>Negative </a:t>
            </a:r>
            <a:r>
              <a:rPr lang="it-IT" sz="3600" dirty="0" err="1"/>
              <a:t>Binomial</a:t>
            </a:r>
            <a:r>
              <a:rPr lang="it-IT" sz="3600" dirty="0"/>
              <a:t> Model</a:t>
            </a:r>
          </a:p>
        </p:txBody>
      </p:sp>
    </p:spTree>
    <p:extLst>
      <p:ext uri="{BB962C8B-B14F-4D97-AF65-F5344CB8AC3E}">
        <p14:creationId xmlns:p14="http://schemas.microsoft.com/office/powerpoint/2010/main" val="3898854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ack background with white text&#10;&#10;Description automatically generated">
            <a:extLst>
              <a:ext uri="{FF2B5EF4-FFF2-40B4-BE49-F238E27FC236}">
                <a16:creationId xmlns:a16="http://schemas.microsoft.com/office/drawing/2014/main" id="{A85E370D-46AF-3028-51DB-EE84BADFF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8382" y="119936"/>
            <a:ext cx="1828800" cy="759759"/>
          </a:xfrm>
          <a:prstGeom prst="rect">
            <a:avLst/>
          </a:prstGeom>
        </p:spPr>
      </p:pic>
      <p:sp>
        <p:nvSpPr>
          <p:cNvPr id="3" name="TextBox 2">
            <a:extLst>
              <a:ext uri="{FF2B5EF4-FFF2-40B4-BE49-F238E27FC236}">
                <a16:creationId xmlns:a16="http://schemas.microsoft.com/office/drawing/2014/main" id="{E3057C17-197E-1967-FB83-D7C0632BC961}"/>
              </a:ext>
            </a:extLst>
          </p:cNvPr>
          <p:cNvSpPr txBox="1"/>
          <p:nvPr/>
        </p:nvSpPr>
        <p:spPr>
          <a:xfrm>
            <a:off x="482859" y="304249"/>
            <a:ext cx="8502520" cy="646331"/>
          </a:xfrm>
          <a:prstGeom prst="rect">
            <a:avLst/>
          </a:prstGeom>
          <a:noFill/>
        </p:spPr>
        <p:txBody>
          <a:bodyPr wrap="square" rtlCol="0">
            <a:spAutoFit/>
          </a:bodyPr>
          <a:lstStyle/>
          <a:p>
            <a:r>
              <a:rPr lang="en-US" sz="3600" b="1" dirty="0">
                <a:solidFill>
                  <a:schemeClr val="accent1">
                    <a:lumMod val="75000"/>
                  </a:schemeClr>
                </a:solidFill>
                <a:latin typeface="Cambria Math" panose="02040503050406030204" pitchFamily="18" charset="0"/>
                <a:ea typeface="Cambria Math" panose="02040503050406030204" pitchFamily="18" charset="0"/>
              </a:rPr>
              <a:t>Problem Overview – Balanced Panel Data</a:t>
            </a:r>
          </a:p>
        </p:txBody>
      </p:sp>
      <p:sp>
        <p:nvSpPr>
          <p:cNvPr id="6" name="TextBox 5">
            <a:extLst>
              <a:ext uri="{FF2B5EF4-FFF2-40B4-BE49-F238E27FC236}">
                <a16:creationId xmlns:a16="http://schemas.microsoft.com/office/drawing/2014/main" id="{41EF1BBD-E030-2FC5-6675-36A81D459C94}"/>
              </a:ext>
            </a:extLst>
          </p:cNvPr>
          <p:cNvSpPr txBox="1"/>
          <p:nvPr/>
        </p:nvSpPr>
        <p:spPr>
          <a:xfrm>
            <a:off x="546618" y="1093111"/>
            <a:ext cx="6642905" cy="4770537"/>
          </a:xfrm>
          <a:prstGeom prst="rect">
            <a:avLst/>
          </a:prstGeom>
          <a:noFill/>
        </p:spPr>
        <p:txBody>
          <a:bodyPr wrap="square">
            <a:spAutoFit/>
          </a:bodyPr>
          <a:lstStyle/>
          <a:p>
            <a:pPr marL="285750" indent="-285750">
              <a:buFont typeface="Arial" panose="020B0604020202020204" pitchFamily="34" charset="0"/>
              <a:buChar char="•"/>
            </a:pPr>
            <a:r>
              <a:rPr lang="en-US" sz="1600" b="1" dirty="0">
                <a:solidFill>
                  <a:schemeClr val="bg2">
                    <a:lumMod val="25000"/>
                  </a:schemeClr>
                </a:solidFill>
                <a:latin typeface="Cambria Math" panose="02040503050406030204" pitchFamily="18" charset="0"/>
                <a:ea typeface="Cambria Math" panose="02040503050406030204" pitchFamily="18" charset="0"/>
              </a:rPr>
              <a:t>What</a:t>
            </a:r>
            <a:r>
              <a:rPr lang="en-US" sz="1600" dirty="0">
                <a:solidFill>
                  <a:schemeClr val="bg2">
                    <a:lumMod val="25000"/>
                  </a:schemeClr>
                </a:solidFill>
                <a:latin typeface="Cambria Math" panose="02040503050406030204" pitchFamily="18" charset="0"/>
                <a:ea typeface="Cambria Math" panose="02040503050406030204" pitchFamily="18" charset="0"/>
              </a:rPr>
              <a:t> :</a:t>
            </a:r>
            <a:br>
              <a:rPr lang="en-US" sz="1600" dirty="0">
                <a:solidFill>
                  <a:schemeClr val="bg2">
                    <a:lumMod val="25000"/>
                  </a:schemeClr>
                </a:solidFill>
                <a:latin typeface="Cambria Math" panose="02040503050406030204" pitchFamily="18" charset="0"/>
                <a:ea typeface="Cambria Math" panose="02040503050406030204" pitchFamily="18" charset="0"/>
              </a:rPr>
            </a:br>
            <a:r>
              <a:rPr lang="en-US" sz="1600" dirty="0">
                <a:solidFill>
                  <a:schemeClr val="bg2">
                    <a:lumMod val="25000"/>
                  </a:schemeClr>
                </a:solidFill>
                <a:latin typeface="Cambria Math" panose="02040503050406030204" pitchFamily="18" charset="0"/>
                <a:ea typeface="Cambria Math" panose="02040503050406030204" pitchFamily="18" charset="0"/>
              </a:rPr>
              <a:t>we study the causal relationships between socioeconomic factors such as net median income and employment rate, and levels of new marriages and divorces in different European nations. In particular,  we analyze how indices of welfare distinctly by sex are influencing social relationships.</a:t>
            </a:r>
          </a:p>
          <a:p>
            <a:endParaRPr lang="en-US" sz="1600" dirty="0">
              <a:solidFill>
                <a:schemeClr val="bg2">
                  <a:lumMod val="25000"/>
                </a:schemeClr>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1600" b="1" dirty="0">
                <a:solidFill>
                  <a:schemeClr val="bg2">
                    <a:lumMod val="25000"/>
                  </a:schemeClr>
                </a:solidFill>
                <a:latin typeface="Cambria Math" panose="02040503050406030204" pitchFamily="18" charset="0"/>
                <a:ea typeface="Cambria Math" panose="02040503050406030204" pitchFamily="18" charset="0"/>
              </a:rPr>
              <a:t>Where:</a:t>
            </a:r>
            <a:br>
              <a:rPr lang="en-US" sz="1600" b="1" dirty="0">
                <a:solidFill>
                  <a:schemeClr val="bg2">
                    <a:lumMod val="25000"/>
                  </a:schemeClr>
                </a:solidFill>
                <a:latin typeface="Cambria Math" panose="02040503050406030204" pitchFamily="18" charset="0"/>
                <a:ea typeface="Cambria Math" panose="02040503050406030204" pitchFamily="18" charset="0"/>
              </a:rPr>
            </a:br>
            <a:r>
              <a:rPr lang="en-US" sz="1600" dirty="0">
                <a:solidFill>
                  <a:schemeClr val="bg2">
                    <a:lumMod val="25000"/>
                  </a:schemeClr>
                </a:solidFill>
                <a:latin typeface="Cambria Math" panose="02040503050406030204" pitchFamily="18" charset="0"/>
                <a:ea typeface="Cambria Math" panose="02040503050406030204" pitchFamily="18" charset="0"/>
              </a:rPr>
              <a:t> we focus the analysis across 25 European countries</a:t>
            </a:r>
          </a:p>
          <a:p>
            <a:endParaRPr lang="en-US" sz="1600" dirty="0">
              <a:solidFill>
                <a:schemeClr val="bg2">
                  <a:lumMod val="25000"/>
                </a:schemeClr>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1600" b="1" dirty="0">
                <a:solidFill>
                  <a:schemeClr val="bg2">
                    <a:lumMod val="25000"/>
                  </a:schemeClr>
                </a:solidFill>
                <a:latin typeface="Cambria Math" panose="02040503050406030204" pitchFamily="18" charset="0"/>
                <a:ea typeface="Cambria Math" panose="02040503050406030204" pitchFamily="18" charset="0"/>
              </a:rPr>
              <a:t>When:</a:t>
            </a:r>
            <a:br>
              <a:rPr lang="en-US" sz="1600" b="1" dirty="0">
                <a:solidFill>
                  <a:schemeClr val="bg2">
                    <a:lumMod val="25000"/>
                  </a:schemeClr>
                </a:solidFill>
                <a:latin typeface="Cambria Math" panose="02040503050406030204" pitchFamily="18" charset="0"/>
                <a:ea typeface="Cambria Math" panose="02040503050406030204" pitchFamily="18" charset="0"/>
              </a:rPr>
            </a:br>
            <a:r>
              <a:rPr lang="en-US" sz="1600" dirty="0">
                <a:solidFill>
                  <a:schemeClr val="bg2">
                    <a:lumMod val="25000"/>
                  </a:schemeClr>
                </a:solidFill>
                <a:latin typeface="Cambria Math" panose="02040503050406030204" pitchFamily="18" charset="0"/>
                <a:ea typeface="Cambria Math" panose="02040503050406030204" pitchFamily="18" charset="0"/>
              </a:rPr>
              <a:t> we restricted the study over 14 years (2009-2023)</a:t>
            </a:r>
          </a:p>
          <a:p>
            <a:pPr marL="285750" indent="-285750">
              <a:buFont typeface="Arial" panose="020B0604020202020204" pitchFamily="34" charset="0"/>
              <a:buChar char="•"/>
            </a:pPr>
            <a:endParaRPr lang="en-US" sz="1600" dirty="0">
              <a:solidFill>
                <a:schemeClr val="bg2">
                  <a:lumMod val="25000"/>
                </a:schemeClr>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1600" b="1" dirty="0">
                <a:solidFill>
                  <a:schemeClr val="bg2">
                    <a:lumMod val="25000"/>
                  </a:schemeClr>
                </a:solidFill>
                <a:latin typeface="Cambria Math" panose="02040503050406030204" pitchFamily="18" charset="0"/>
                <a:ea typeface="Cambria Math" panose="02040503050406030204" pitchFamily="18" charset="0"/>
              </a:rPr>
              <a:t>Why</a:t>
            </a:r>
            <a:r>
              <a:rPr lang="en-US" sz="1600" dirty="0">
                <a:solidFill>
                  <a:schemeClr val="bg2">
                    <a:lumMod val="25000"/>
                  </a:schemeClr>
                </a:solidFill>
                <a:latin typeface="Cambria Math" panose="02040503050406030204" pitchFamily="18" charset="0"/>
                <a:ea typeface="Cambria Math" panose="02040503050406030204" pitchFamily="18" charset="0"/>
              </a:rPr>
              <a:t>:</a:t>
            </a:r>
            <a:br>
              <a:rPr lang="en-US" sz="1600" dirty="0">
                <a:solidFill>
                  <a:schemeClr val="bg2">
                    <a:lumMod val="25000"/>
                  </a:schemeClr>
                </a:solidFill>
                <a:latin typeface="Cambria Math" panose="02040503050406030204" pitchFamily="18" charset="0"/>
                <a:ea typeface="Cambria Math" panose="02040503050406030204" pitchFamily="18" charset="0"/>
              </a:rPr>
            </a:br>
            <a:r>
              <a:rPr lang="en-US" sz="1600" dirty="0">
                <a:solidFill>
                  <a:schemeClr val="bg2">
                    <a:lumMod val="25000"/>
                  </a:schemeClr>
                </a:solidFill>
                <a:latin typeface="Cambria Math" panose="02040503050406030204" pitchFamily="18" charset="0"/>
                <a:ea typeface="Cambria Math" panose="02040503050406030204" pitchFamily="18" charset="0"/>
              </a:rPr>
              <a:t>The findings from this analysis can have significant policy implications for </a:t>
            </a:r>
            <a:r>
              <a:rPr lang="en-US" sz="1600" b="1" i="1" dirty="0">
                <a:solidFill>
                  <a:schemeClr val="bg2">
                    <a:lumMod val="25000"/>
                  </a:schemeClr>
                </a:solidFill>
                <a:latin typeface="Cambria Math" panose="02040503050406030204" pitchFamily="18" charset="0"/>
                <a:ea typeface="Cambria Math" panose="02040503050406030204" pitchFamily="18" charset="0"/>
              </a:rPr>
              <a:t>governments</a:t>
            </a:r>
            <a:r>
              <a:rPr lang="en-US" sz="1600" dirty="0">
                <a:solidFill>
                  <a:schemeClr val="bg2">
                    <a:lumMod val="25000"/>
                  </a:schemeClr>
                </a:solidFill>
                <a:latin typeface="Cambria Math" panose="02040503050406030204" pitchFamily="18" charset="0"/>
                <a:ea typeface="Cambria Math" panose="02040503050406030204" pitchFamily="18" charset="0"/>
              </a:rPr>
              <a:t> and </a:t>
            </a:r>
            <a:r>
              <a:rPr lang="en-US" sz="1600" b="1" i="1" dirty="0">
                <a:solidFill>
                  <a:schemeClr val="bg2">
                    <a:lumMod val="25000"/>
                  </a:schemeClr>
                </a:solidFill>
                <a:latin typeface="Cambria Math" panose="02040503050406030204" pitchFamily="18" charset="0"/>
                <a:ea typeface="Cambria Math" panose="02040503050406030204" pitchFamily="18" charset="0"/>
              </a:rPr>
              <a:t>policymakers</a:t>
            </a:r>
            <a:r>
              <a:rPr lang="en-US" sz="1600" dirty="0">
                <a:solidFill>
                  <a:schemeClr val="bg2">
                    <a:lumMod val="25000"/>
                  </a:schemeClr>
                </a:solidFill>
                <a:latin typeface="Cambria Math" panose="02040503050406030204" pitchFamily="18" charset="0"/>
                <a:ea typeface="Cambria Math" panose="02040503050406030204" pitchFamily="18" charset="0"/>
              </a:rPr>
              <a:t>. Understanding the factors influencing marriage and divorce rates can inform the design of targeted interventions aimed at promoting stable family structures and social well-being</a:t>
            </a:r>
          </a:p>
        </p:txBody>
      </p:sp>
      <p:pic>
        <p:nvPicPr>
          <p:cNvPr id="8" name="Picture 7" descr="A blue flag with yellow stars&#10;&#10;Description automatically generated">
            <a:extLst>
              <a:ext uri="{FF2B5EF4-FFF2-40B4-BE49-F238E27FC236}">
                <a16:creationId xmlns:a16="http://schemas.microsoft.com/office/drawing/2014/main" id="{B82480E1-C3F6-2004-BF8C-AB18BF8FBA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1668" y="6197486"/>
            <a:ext cx="339680" cy="254760"/>
          </a:xfrm>
          <a:prstGeom prst="rect">
            <a:avLst/>
          </a:prstGeom>
        </p:spPr>
      </p:pic>
      <p:pic>
        <p:nvPicPr>
          <p:cNvPr id="12" name="Picture 11">
            <a:extLst>
              <a:ext uri="{FF2B5EF4-FFF2-40B4-BE49-F238E27FC236}">
                <a16:creationId xmlns:a16="http://schemas.microsoft.com/office/drawing/2014/main" id="{6F7DC0B0-2F6C-F555-91BB-D7C93851B8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0433" y="1606379"/>
            <a:ext cx="4133875" cy="2362214"/>
          </a:xfrm>
          <a:prstGeom prst="roundRect">
            <a:avLst>
              <a:gd name="adj" fmla="val 4167"/>
            </a:avLst>
          </a:prstGeom>
          <a:solidFill>
            <a:srgbClr val="FFFFFF"/>
          </a:solidFill>
          <a:ln w="76200" cap="sq">
            <a:no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cxnSp>
        <p:nvCxnSpPr>
          <p:cNvPr id="13" name="Straight Connector 12">
            <a:extLst>
              <a:ext uri="{FF2B5EF4-FFF2-40B4-BE49-F238E27FC236}">
                <a16:creationId xmlns:a16="http://schemas.microsoft.com/office/drawing/2014/main" id="{781C0785-5E1C-97F3-ABCE-B731FB5D29E6}"/>
              </a:ext>
            </a:extLst>
          </p:cNvPr>
          <p:cNvCxnSpPr>
            <a:cxnSpLocks/>
          </p:cNvCxnSpPr>
          <p:nvPr/>
        </p:nvCxnSpPr>
        <p:spPr>
          <a:xfrm>
            <a:off x="466531" y="6513169"/>
            <a:ext cx="11243387" cy="25672"/>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652D503-B6D0-DC5B-1E6E-C576F1CAAF25}"/>
              </a:ext>
            </a:extLst>
          </p:cNvPr>
          <p:cNvSpPr txBox="1"/>
          <p:nvPr/>
        </p:nvSpPr>
        <p:spPr>
          <a:xfrm>
            <a:off x="7189523" y="6154138"/>
            <a:ext cx="4542453" cy="861774"/>
          </a:xfrm>
          <a:prstGeom prst="rect">
            <a:avLst/>
          </a:prstGeom>
          <a:noFill/>
        </p:spPr>
        <p:txBody>
          <a:bodyPr wrap="square" rtlCol="0">
            <a:spAutoFit/>
          </a:bodyPr>
          <a:lstStyle/>
          <a:p>
            <a:pPr algn="ctr"/>
            <a:r>
              <a:rPr lang="en-US" sz="1600" i="1" dirty="0">
                <a:solidFill>
                  <a:schemeClr val="bg1"/>
                </a:solidFill>
                <a:latin typeface="Cambria Math" panose="02040503050406030204" pitchFamily="18" charset="0"/>
                <a:ea typeface="Cambria Math" panose="02040503050406030204" pitchFamily="18" charset="0"/>
              </a:rPr>
              <a:t>Sources: </a:t>
            </a:r>
            <a:r>
              <a:rPr lang="en-US" sz="1600" i="1" dirty="0">
                <a:solidFill>
                  <a:schemeClr val="bg1">
                    <a:lumMod val="95000"/>
                  </a:schemeClr>
                </a:solidFill>
                <a:latin typeface="Cambria Math" panose="02040503050406030204" pitchFamily="18" charset="0"/>
                <a:ea typeface="Cambria Math" panose="02040503050406030204" pitchFamily="18" charset="0"/>
                <a:hlinkClick r:id="rId5">
                  <a:extLst>
                    <a:ext uri="{A12FA001-AC4F-418D-AE19-62706E023703}">
                      <ahyp:hlinkClr xmlns:ahyp="http://schemas.microsoft.com/office/drawing/2018/hyperlinkcolor" val="tx"/>
                    </a:ext>
                  </a:extLst>
                </a:hlinkClick>
              </a:rPr>
              <a:t>EUROSTAT</a:t>
            </a:r>
            <a:r>
              <a:rPr lang="en-US" sz="1600" i="1" dirty="0">
                <a:solidFill>
                  <a:schemeClr val="bg1">
                    <a:lumMod val="95000"/>
                  </a:schemeClr>
                </a:solidFill>
                <a:latin typeface="Cambria Math" panose="02040503050406030204" pitchFamily="18" charset="0"/>
                <a:ea typeface="Cambria Math" panose="02040503050406030204" pitchFamily="18" charset="0"/>
              </a:rPr>
              <a:t>  </a:t>
            </a:r>
            <a:r>
              <a:rPr lang="en-US" sz="1600" i="1" dirty="0">
                <a:solidFill>
                  <a:schemeClr val="bg1"/>
                </a:solidFill>
                <a:latin typeface="Cambria Math" panose="02040503050406030204" pitchFamily="18" charset="0"/>
                <a:ea typeface="Cambria Math" panose="02040503050406030204" pitchFamily="18" charset="0"/>
              </a:rPr>
              <a:t>         </a:t>
            </a:r>
            <a:r>
              <a:rPr lang="en-US" sz="1600" i="1" dirty="0">
                <a:solidFill>
                  <a:schemeClr val="bg1">
                    <a:lumMod val="95000"/>
                  </a:schemeClr>
                </a:solidFill>
                <a:latin typeface="Cambria Math" panose="02040503050406030204" pitchFamily="18" charset="0"/>
                <a:ea typeface="Cambria Math" panose="02040503050406030204" pitchFamily="18" charset="0"/>
                <a:hlinkClick r:id="rId6">
                  <a:extLst>
                    <a:ext uri="{A12FA001-AC4F-418D-AE19-62706E023703}">
                      <ahyp:hlinkClr xmlns:ahyp="http://schemas.microsoft.com/office/drawing/2018/hyperlinkcolor" val="tx"/>
                    </a:ext>
                  </a:extLst>
                </a:hlinkClick>
              </a:rPr>
              <a:t>United Nations</a:t>
            </a:r>
            <a:endParaRPr lang="en-US" sz="1600" dirty="0">
              <a:solidFill>
                <a:schemeClr val="bg1">
                  <a:lumMod val="95000"/>
                </a:schemeClr>
              </a:solidFill>
              <a:latin typeface="Cambria Math" panose="02040503050406030204" pitchFamily="18" charset="0"/>
              <a:ea typeface="Cambria Math" panose="02040503050406030204" pitchFamily="18" charset="0"/>
            </a:endParaRPr>
          </a:p>
          <a:p>
            <a:pPr algn="ctr"/>
            <a:endParaRPr lang="en-US" sz="1600" i="1" dirty="0">
              <a:solidFill>
                <a:schemeClr val="bg1"/>
              </a:solidFill>
              <a:latin typeface="Cambria Math" panose="02040503050406030204" pitchFamily="18" charset="0"/>
              <a:ea typeface="Cambria Math" panose="02040503050406030204" pitchFamily="18" charset="0"/>
            </a:endParaRPr>
          </a:p>
          <a:p>
            <a:endParaRPr lang="en-US" dirty="0">
              <a:solidFill>
                <a:schemeClr val="bg1"/>
              </a:solidFill>
            </a:endParaRPr>
          </a:p>
        </p:txBody>
      </p:sp>
      <p:pic>
        <p:nvPicPr>
          <p:cNvPr id="16" name="Picture 15" descr="A logo with a globe and a circle of leaves&#10;&#10;Description automatically generated">
            <a:extLst>
              <a:ext uri="{FF2B5EF4-FFF2-40B4-BE49-F238E27FC236}">
                <a16:creationId xmlns:a16="http://schemas.microsoft.com/office/drawing/2014/main" id="{6C8DCB54-72C4-C4D7-FBDA-BC991635DA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11253619" y="6119803"/>
            <a:ext cx="354074" cy="406202"/>
          </a:xfrm>
          <a:prstGeom prst="rect">
            <a:avLst/>
          </a:prstGeom>
        </p:spPr>
      </p:pic>
    </p:spTree>
    <p:extLst>
      <p:ext uri="{BB962C8B-B14F-4D97-AF65-F5344CB8AC3E}">
        <p14:creationId xmlns:p14="http://schemas.microsoft.com/office/powerpoint/2010/main" val="3836019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ack background with white text&#10;&#10;Description automatically generated">
            <a:extLst>
              <a:ext uri="{FF2B5EF4-FFF2-40B4-BE49-F238E27FC236}">
                <a16:creationId xmlns:a16="http://schemas.microsoft.com/office/drawing/2014/main" id="{4796A731-DF95-CBCD-4C2C-F7D7F99658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8382" y="119936"/>
            <a:ext cx="1828800" cy="759759"/>
          </a:xfrm>
          <a:prstGeom prst="rect">
            <a:avLst/>
          </a:prstGeom>
        </p:spPr>
      </p:pic>
      <p:cxnSp>
        <p:nvCxnSpPr>
          <p:cNvPr id="3" name="Straight Connector 2">
            <a:extLst>
              <a:ext uri="{FF2B5EF4-FFF2-40B4-BE49-F238E27FC236}">
                <a16:creationId xmlns:a16="http://schemas.microsoft.com/office/drawing/2014/main" id="{BCABCED5-8C49-AE00-007A-9BEE0A8FDA9A}"/>
              </a:ext>
            </a:extLst>
          </p:cNvPr>
          <p:cNvCxnSpPr>
            <a:cxnSpLocks/>
          </p:cNvCxnSpPr>
          <p:nvPr/>
        </p:nvCxnSpPr>
        <p:spPr>
          <a:xfrm>
            <a:off x="466531" y="6513169"/>
            <a:ext cx="11243387" cy="25672"/>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3" descr="A blue and black logo&#10;&#10;Description automatically generated">
            <a:extLst>
              <a:ext uri="{FF2B5EF4-FFF2-40B4-BE49-F238E27FC236}">
                <a16:creationId xmlns:a16="http://schemas.microsoft.com/office/drawing/2014/main" id="{E0DC9116-CCC6-FCE7-1A10-D4393AF9A0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7565" y="6070047"/>
            <a:ext cx="546413" cy="546413"/>
          </a:xfrm>
          <a:prstGeom prst="rect">
            <a:avLst/>
          </a:prstGeom>
        </p:spPr>
      </p:pic>
      <p:sp>
        <p:nvSpPr>
          <p:cNvPr id="5" name="TextBox 4">
            <a:extLst>
              <a:ext uri="{FF2B5EF4-FFF2-40B4-BE49-F238E27FC236}">
                <a16:creationId xmlns:a16="http://schemas.microsoft.com/office/drawing/2014/main" id="{E6263A21-6C60-69FB-2EF8-4B7C99D03914}"/>
              </a:ext>
            </a:extLst>
          </p:cNvPr>
          <p:cNvSpPr txBox="1"/>
          <p:nvPr/>
        </p:nvSpPr>
        <p:spPr>
          <a:xfrm>
            <a:off x="518173" y="211562"/>
            <a:ext cx="8254866" cy="707886"/>
          </a:xfrm>
          <a:prstGeom prst="rect">
            <a:avLst/>
          </a:prstGeom>
          <a:noFill/>
        </p:spPr>
        <p:txBody>
          <a:bodyPr wrap="square" rtlCol="0">
            <a:spAutoFit/>
          </a:bodyPr>
          <a:lstStyle/>
          <a:p>
            <a:r>
              <a:rPr lang="en-US" sz="4000" b="1" dirty="0">
                <a:solidFill>
                  <a:schemeClr val="accent1">
                    <a:lumMod val="75000"/>
                  </a:schemeClr>
                </a:solidFill>
                <a:latin typeface="Cambria Math" panose="02040503050406030204" pitchFamily="18" charset="0"/>
                <a:ea typeface="Cambria Math" panose="02040503050406030204" pitchFamily="18" charset="0"/>
              </a:rPr>
              <a:t>LDV with Negative Binomial</a:t>
            </a:r>
          </a:p>
        </p:txBody>
      </p:sp>
      <p:sp>
        <p:nvSpPr>
          <p:cNvPr id="7" name="TextBox 6">
            <a:extLst>
              <a:ext uri="{FF2B5EF4-FFF2-40B4-BE49-F238E27FC236}">
                <a16:creationId xmlns:a16="http://schemas.microsoft.com/office/drawing/2014/main" id="{D734ED0F-2F79-EA78-D577-72CC66A2E2E2}"/>
              </a:ext>
            </a:extLst>
          </p:cNvPr>
          <p:cNvSpPr txBox="1"/>
          <p:nvPr/>
        </p:nvSpPr>
        <p:spPr>
          <a:xfrm>
            <a:off x="518173" y="1173978"/>
            <a:ext cx="10687442" cy="584775"/>
          </a:xfrm>
          <a:prstGeom prst="rect">
            <a:avLst/>
          </a:prstGeom>
          <a:noFill/>
        </p:spPr>
        <p:txBody>
          <a:bodyPr wrap="square" rtlCol="0">
            <a:spAutoFit/>
          </a:bodyPr>
          <a:lstStyle/>
          <a:p>
            <a:r>
              <a:rPr lang="en-US" sz="1600" dirty="0">
                <a:solidFill>
                  <a:schemeClr val="bg2">
                    <a:lumMod val="25000"/>
                  </a:schemeClr>
                </a:solidFill>
                <a:latin typeface="Cambria Math" panose="02040503050406030204" pitchFamily="18" charset="0"/>
                <a:ea typeface="Cambria Math" panose="02040503050406030204" pitchFamily="18" charset="0"/>
              </a:rPr>
              <a:t>…</a:t>
            </a:r>
          </a:p>
          <a:p>
            <a:endParaRPr lang="en-US" sz="1600" dirty="0">
              <a:solidFill>
                <a:schemeClr val="bg2">
                  <a:lumMod val="25000"/>
                </a:schemeClr>
              </a:solidFill>
              <a:latin typeface="Cambria Math" panose="02040503050406030204" pitchFamily="18" charset="0"/>
              <a:ea typeface="Cambria Math" panose="02040503050406030204" pitchFamily="18" charset="0"/>
            </a:endParaRPr>
          </a:p>
        </p:txBody>
      </p:sp>
      <p:pic>
        <p:nvPicPr>
          <p:cNvPr id="8" name="Immagine 7">
            <a:extLst>
              <a:ext uri="{FF2B5EF4-FFF2-40B4-BE49-F238E27FC236}">
                <a16:creationId xmlns:a16="http://schemas.microsoft.com/office/drawing/2014/main" id="{B966531C-F337-4EB9-35BF-CAFF92F32EE0}"/>
              </a:ext>
            </a:extLst>
          </p:cNvPr>
          <p:cNvPicPr>
            <a:picLocks noChangeAspect="1"/>
          </p:cNvPicPr>
          <p:nvPr/>
        </p:nvPicPr>
        <p:blipFill>
          <a:blip r:embed="rId4"/>
          <a:stretch>
            <a:fillRect/>
          </a:stretch>
        </p:blipFill>
        <p:spPr>
          <a:xfrm>
            <a:off x="466531" y="2455734"/>
            <a:ext cx="5016847" cy="3325633"/>
          </a:xfrm>
          <a:prstGeom prst="rect">
            <a:avLst/>
          </a:prstGeom>
        </p:spPr>
      </p:pic>
      <p:pic>
        <p:nvPicPr>
          <p:cNvPr id="10" name="Immagine 9">
            <a:extLst>
              <a:ext uri="{FF2B5EF4-FFF2-40B4-BE49-F238E27FC236}">
                <a16:creationId xmlns:a16="http://schemas.microsoft.com/office/drawing/2014/main" id="{AE93E8BC-9F71-A512-76C5-9D50CDD7D7F6}"/>
              </a:ext>
            </a:extLst>
          </p:cNvPr>
          <p:cNvPicPr>
            <a:picLocks noChangeAspect="1"/>
          </p:cNvPicPr>
          <p:nvPr/>
        </p:nvPicPr>
        <p:blipFill>
          <a:blip r:embed="rId5"/>
          <a:stretch>
            <a:fillRect/>
          </a:stretch>
        </p:blipFill>
        <p:spPr>
          <a:xfrm>
            <a:off x="6454767" y="1952761"/>
            <a:ext cx="4672798" cy="3923277"/>
          </a:xfrm>
          <a:prstGeom prst="rect">
            <a:avLst/>
          </a:prstGeom>
        </p:spPr>
      </p:pic>
    </p:spTree>
    <p:extLst>
      <p:ext uri="{BB962C8B-B14F-4D97-AF65-F5344CB8AC3E}">
        <p14:creationId xmlns:p14="http://schemas.microsoft.com/office/powerpoint/2010/main" val="446529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ack background with white text&#10;&#10;Description automatically generated">
            <a:extLst>
              <a:ext uri="{FF2B5EF4-FFF2-40B4-BE49-F238E27FC236}">
                <a16:creationId xmlns:a16="http://schemas.microsoft.com/office/drawing/2014/main" id="{4796A731-DF95-CBCD-4C2C-F7D7F99658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8382" y="119936"/>
            <a:ext cx="1828800" cy="759759"/>
          </a:xfrm>
          <a:prstGeom prst="rect">
            <a:avLst/>
          </a:prstGeom>
        </p:spPr>
      </p:pic>
      <p:cxnSp>
        <p:nvCxnSpPr>
          <p:cNvPr id="3" name="Straight Connector 2">
            <a:extLst>
              <a:ext uri="{FF2B5EF4-FFF2-40B4-BE49-F238E27FC236}">
                <a16:creationId xmlns:a16="http://schemas.microsoft.com/office/drawing/2014/main" id="{BCABCED5-8C49-AE00-007A-9BEE0A8FDA9A}"/>
              </a:ext>
            </a:extLst>
          </p:cNvPr>
          <p:cNvCxnSpPr>
            <a:cxnSpLocks/>
          </p:cNvCxnSpPr>
          <p:nvPr/>
        </p:nvCxnSpPr>
        <p:spPr>
          <a:xfrm>
            <a:off x="466531" y="6513169"/>
            <a:ext cx="11243387" cy="25672"/>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3" descr="A blue and black logo&#10;&#10;Description automatically generated">
            <a:extLst>
              <a:ext uri="{FF2B5EF4-FFF2-40B4-BE49-F238E27FC236}">
                <a16:creationId xmlns:a16="http://schemas.microsoft.com/office/drawing/2014/main" id="{E0DC9116-CCC6-FCE7-1A10-D4393AF9A0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7565" y="6070047"/>
            <a:ext cx="546413" cy="546413"/>
          </a:xfrm>
          <a:prstGeom prst="rect">
            <a:avLst/>
          </a:prstGeom>
        </p:spPr>
      </p:pic>
      <p:sp>
        <p:nvSpPr>
          <p:cNvPr id="5" name="TextBox 4">
            <a:extLst>
              <a:ext uri="{FF2B5EF4-FFF2-40B4-BE49-F238E27FC236}">
                <a16:creationId xmlns:a16="http://schemas.microsoft.com/office/drawing/2014/main" id="{E6263A21-6C60-69FB-2EF8-4B7C99D03914}"/>
              </a:ext>
            </a:extLst>
          </p:cNvPr>
          <p:cNvSpPr txBox="1"/>
          <p:nvPr/>
        </p:nvSpPr>
        <p:spPr>
          <a:xfrm>
            <a:off x="518173" y="211562"/>
            <a:ext cx="9064366" cy="707886"/>
          </a:xfrm>
          <a:prstGeom prst="rect">
            <a:avLst/>
          </a:prstGeom>
          <a:noFill/>
        </p:spPr>
        <p:txBody>
          <a:bodyPr wrap="square" rtlCol="0">
            <a:spAutoFit/>
          </a:bodyPr>
          <a:lstStyle/>
          <a:p>
            <a:r>
              <a:rPr lang="en-US" sz="4000" b="1" dirty="0">
                <a:solidFill>
                  <a:schemeClr val="accent1">
                    <a:lumMod val="75000"/>
                  </a:schemeClr>
                </a:solidFill>
                <a:latin typeface="Cambria Math" panose="02040503050406030204" pitchFamily="18" charset="0"/>
                <a:ea typeface="Cambria Math" panose="02040503050406030204" pitchFamily="18" charset="0"/>
              </a:rPr>
              <a:t>Refactoring: changing the target variable</a:t>
            </a:r>
          </a:p>
        </p:txBody>
      </p:sp>
      <p:sp>
        <p:nvSpPr>
          <p:cNvPr id="7" name="TextBox 6">
            <a:extLst>
              <a:ext uri="{FF2B5EF4-FFF2-40B4-BE49-F238E27FC236}">
                <a16:creationId xmlns:a16="http://schemas.microsoft.com/office/drawing/2014/main" id="{D734ED0F-2F79-EA78-D577-72CC66A2E2E2}"/>
              </a:ext>
            </a:extLst>
          </p:cNvPr>
          <p:cNvSpPr txBox="1"/>
          <p:nvPr/>
        </p:nvSpPr>
        <p:spPr>
          <a:xfrm>
            <a:off x="518173" y="1173978"/>
            <a:ext cx="10687442" cy="584775"/>
          </a:xfrm>
          <a:prstGeom prst="rect">
            <a:avLst/>
          </a:prstGeom>
          <a:noFill/>
        </p:spPr>
        <p:txBody>
          <a:bodyPr wrap="square" rtlCol="0">
            <a:spAutoFit/>
          </a:bodyPr>
          <a:lstStyle/>
          <a:p>
            <a:r>
              <a:rPr lang="en-US" sz="1600" dirty="0">
                <a:solidFill>
                  <a:schemeClr val="bg2">
                    <a:lumMod val="25000"/>
                  </a:schemeClr>
                </a:solidFill>
                <a:latin typeface="Cambria Math" panose="02040503050406030204" pitchFamily="18" charset="0"/>
                <a:ea typeface="Cambria Math" panose="02040503050406030204" pitchFamily="18" charset="0"/>
              </a:rPr>
              <a:t>…</a:t>
            </a:r>
          </a:p>
          <a:p>
            <a:endParaRPr lang="en-US" sz="1600" dirty="0">
              <a:solidFill>
                <a:schemeClr val="bg2">
                  <a:lumMod val="25000"/>
                </a:schemeClr>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21142465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ack background with white text&#10;&#10;Description automatically generated">
            <a:extLst>
              <a:ext uri="{FF2B5EF4-FFF2-40B4-BE49-F238E27FC236}">
                <a16:creationId xmlns:a16="http://schemas.microsoft.com/office/drawing/2014/main" id="{4796A731-DF95-CBCD-4C2C-F7D7F99658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8382" y="119936"/>
            <a:ext cx="1828800" cy="759759"/>
          </a:xfrm>
          <a:prstGeom prst="rect">
            <a:avLst/>
          </a:prstGeom>
        </p:spPr>
      </p:pic>
      <p:cxnSp>
        <p:nvCxnSpPr>
          <p:cNvPr id="3" name="Straight Connector 2">
            <a:extLst>
              <a:ext uri="{FF2B5EF4-FFF2-40B4-BE49-F238E27FC236}">
                <a16:creationId xmlns:a16="http://schemas.microsoft.com/office/drawing/2014/main" id="{BCABCED5-8C49-AE00-007A-9BEE0A8FDA9A}"/>
              </a:ext>
            </a:extLst>
          </p:cNvPr>
          <p:cNvCxnSpPr>
            <a:cxnSpLocks/>
          </p:cNvCxnSpPr>
          <p:nvPr/>
        </p:nvCxnSpPr>
        <p:spPr>
          <a:xfrm>
            <a:off x="466531" y="6513169"/>
            <a:ext cx="11243387" cy="25672"/>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3" descr="A blue and black logo&#10;&#10;Description automatically generated">
            <a:extLst>
              <a:ext uri="{FF2B5EF4-FFF2-40B4-BE49-F238E27FC236}">
                <a16:creationId xmlns:a16="http://schemas.microsoft.com/office/drawing/2014/main" id="{E0DC9116-CCC6-FCE7-1A10-D4393AF9A0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7565" y="6070047"/>
            <a:ext cx="546413" cy="546413"/>
          </a:xfrm>
          <a:prstGeom prst="rect">
            <a:avLst/>
          </a:prstGeom>
        </p:spPr>
      </p:pic>
      <p:sp>
        <p:nvSpPr>
          <p:cNvPr id="5" name="TextBox 4">
            <a:extLst>
              <a:ext uri="{FF2B5EF4-FFF2-40B4-BE49-F238E27FC236}">
                <a16:creationId xmlns:a16="http://schemas.microsoft.com/office/drawing/2014/main" id="{E6263A21-6C60-69FB-2EF8-4B7C99D03914}"/>
              </a:ext>
            </a:extLst>
          </p:cNvPr>
          <p:cNvSpPr txBox="1"/>
          <p:nvPr/>
        </p:nvSpPr>
        <p:spPr>
          <a:xfrm>
            <a:off x="466531" y="244531"/>
            <a:ext cx="9064366" cy="707886"/>
          </a:xfrm>
          <a:prstGeom prst="rect">
            <a:avLst/>
          </a:prstGeom>
          <a:noFill/>
        </p:spPr>
        <p:txBody>
          <a:bodyPr wrap="square" rtlCol="0">
            <a:spAutoFit/>
          </a:bodyPr>
          <a:lstStyle/>
          <a:p>
            <a:r>
              <a:rPr lang="en-US" sz="4000" b="1" dirty="0">
                <a:solidFill>
                  <a:schemeClr val="accent1">
                    <a:lumMod val="75000"/>
                  </a:schemeClr>
                </a:solidFill>
                <a:latin typeface="Cambria Math" panose="02040503050406030204" pitchFamily="18" charset="0"/>
                <a:ea typeface="Cambria Math" panose="02040503050406030204" pitchFamily="18" charset="0"/>
              </a:rPr>
              <a:t>Conclusions</a:t>
            </a:r>
          </a:p>
        </p:txBody>
      </p:sp>
      <p:sp>
        <p:nvSpPr>
          <p:cNvPr id="7" name="TextBox 6">
            <a:extLst>
              <a:ext uri="{FF2B5EF4-FFF2-40B4-BE49-F238E27FC236}">
                <a16:creationId xmlns:a16="http://schemas.microsoft.com/office/drawing/2014/main" id="{D734ED0F-2F79-EA78-D577-72CC66A2E2E2}"/>
              </a:ext>
            </a:extLst>
          </p:cNvPr>
          <p:cNvSpPr txBox="1"/>
          <p:nvPr/>
        </p:nvSpPr>
        <p:spPr>
          <a:xfrm>
            <a:off x="466531" y="1659285"/>
            <a:ext cx="10739762" cy="3539430"/>
          </a:xfrm>
          <a:prstGeom prst="rect">
            <a:avLst/>
          </a:prstGeom>
          <a:noFill/>
        </p:spPr>
        <p:txBody>
          <a:bodyPr wrap="square" rtlCol="0">
            <a:spAutoFit/>
          </a:bodyPr>
          <a:lstStyle/>
          <a:p>
            <a:r>
              <a:rPr lang="en-US" sz="1600" dirty="0">
                <a:solidFill>
                  <a:schemeClr val="bg2">
                    <a:lumMod val="25000"/>
                  </a:schemeClr>
                </a:solidFill>
                <a:latin typeface="Cambria Math" panose="02040503050406030204" pitchFamily="18" charset="0"/>
                <a:ea typeface="Cambria Math" panose="02040503050406030204" pitchFamily="18" charset="0"/>
              </a:rPr>
              <a:t>The dummy for the year 2020 has great significance and magnitude, representing the abrupt decrease in marriages provoked by the COVID-19 pandemic. A great correlation with the error forced us to not include it in our models; our variables aren’t able to totally capture the complex effects the pandemic had on the society and the economy.</a:t>
            </a:r>
          </a:p>
          <a:p>
            <a:endParaRPr lang="en-US" sz="1600" dirty="0">
              <a:solidFill>
                <a:schemeClr val="bg2">
                  <a:lumMod val="25000"/>
                </a:schemeClr>
              </a:solidFill>
              <a:latin typeface="Cambria Math" panose="02040503050406030204" pitchFamily="18" charset="0"/>
              <a:ea typeface="Cambria Math" panose="02040503050406030204" pitchFamily="18" charset="0"/>
            </a:endParaRPr>
          </a:p>
          <a:p>
            <a:r>
              <a:rPr lang="en-US" sz="1600" dirty="0">
                <a:solidFill>
                  <a:schemeClr val="bg2">
                    <a:lumMod val="25000"/>
                  </a:schemeClr>
                </a:solidFill>
                <a:latin typeface="Cambria Math" panose="02040503050406030204" pitchFamily="18" charset="0"/>
                <a:ea typeface="Cambria Math" panose="02040503050406030204" pitchFamily="18" charset="0"/>
              </a:rPr>
              <a:t>Our model seem to capture that higher economic security (‘</a:t>
            </a:r>
            <a:r>
              <a:rPr lang="en-US" sz="1600" i="1" dirty="0">
                <a:solidFill>
                  <a:schemeClr val="bg2">
                    <a:lumMod val="25000"/>
                  </a:schemeClr>
                </a:solidFill>
                <a:latin typeface="Cambria Math" panose="02040503050406030204" pitchFamily="18" charset="0"/>
                <a:ea typeface="Cambria Math" panose="02040503050406030204" pitchFamily="18" charset="0"/>
              </a:rPr>
              <a:t>m_employment_rate</a:t>
            </a:r>
            <a:r>
              <a:rPr lang="en-US" sz="1600" dirty="0">
                <a:solidFill>
                  <a:schemeClr val="bg2">
                    <a:lumMod val="25000"/>
                  </a:schemeClr>
                </a:solidFill>
                <a:latin typeface="Cambria Math" panose="02040503050406030204" pitchFamily="18" charset="0"/>
                <a:ea typeface="Cambria Math" panose="02040503050406030204" pitchFamily="18" charset="0"/>
              </a:rPr>
              <a:t>’, ‘</a:t>
            </a:r>
            <a:r>
              <a:rPr lang="en-US" sz="1600" i="1" dirty="0">
                <a:solidFill>
                  <a:schemeClr val="bg2">
                    <a:lumMod val="25000"/>
                  </a:schemeClr>
                </a:solidFill>
                <a:latin typeface="Cambria Math" panose="02040503050406030204" pitchFamily="18" charset="0"/>
                <a:ea typeface="Cambria Math" panose="02040503050406030204" pitchFamily="18" charset="0"/>
              </a:rPr>
              <a:t>consumer_price_harmonized_index</a:t>
            </a:r>
            <a:r>
              <a:rPr lang="en-US" sz="1600" dirty="0">
                <a:solidFill>
                  <a:schemeClr val="bg2">
                    <a:lumMod val="25000"/>
                  </a:schemeClr>
                </a:solidFill>
                <a:latin typeface="Cambria Math" panose="02040503050406030204" pitchFamily="18" charset="0"/>
                <a:ea typeface="Cambria Math" panose="02040503050406030204" pitchFamily="18" charset="0"/>
              </a:rPr>
              <a:t>’) has a positive effect on the number of marriages.</a:t>
            </a:r>
          </a:p>
          <a:p>
            <a:endParaRPr lang="en-US" sz="1600" dirty="0">
              <a:solidFill>
                <a:schemeClr val="bg2">
                  <a:lumMod val="25000"/>
                </a:schemeClr>
              </a:solidFill>
              <a:latin typeface="Cambria Math" panose="02040503050406030204" pitchFamily="18" charset="0"/>
              <a:ea typeface="Cambria Math" panose="02040503050406030204" pitchFamily="18" charset="0"/>
            </a:endParaRPr>
          </a:p>
          <a:p>
            <a:r>
              <a:rPr lang="en-US" sz="1600" dirty="0">
                <a:solidFill>
                  <a:schemeClr val="bg2">
                    <a:lumMod val="25000"/>
                  </a:schemeClr>
                </a:solidFill>
                <a:latin typeface="Cambria Math" panose="02040503050406030204" pitchFamily="18" charset="0"/>
                <a:ea typeface="Cambria Math" panose="02040503050406030204" pitchFamily="18" charset="0"/>
              </a:rPr>
              <a:t>Another observed trend is the negative correlation with factors commonly attributed to an increased involvement of women in education and workforce (‘</a:t>
            </a:r>
            <a:r>
              <a:rPr lang="en-US" sz="1600" i="1" dirty="0">
                <a:solidFill>
                  <a:schemeClr val="bg2">
                    <a:lumMod val="25000"/>
                  </a:schemeClr>
                </a:solidFill>
                <a:latin typeface="Cambria Math" panose="02040503050406030204" pitchFamily="18" charset="0"/>
                <a:ea typeface="Cambria Math" panose="02040503050406030204" pitchFamily="18" charset="0"/>
              </a:rPr>
              <a:t>f_employment_rate</a:t>
            </a:r>
            <a:r>
              <a:rPr lang="en-US" sz="1600" dirty="0">
                <a:solidFill>
                  <a:schemeClr val="bg2">
                    <a:lumMod val="25000"/>
                  </a:schemeClr>
                </a:solidFill>
                <a:latin typeface="Cambria Math" panose="02040503050406030204" pitchFamily="18" charset="0"/>
                <a:ea typeface="Cambria Math" panose="02040503050406030204" pitchFamily="18" charset="0"/>
              </a:rPr>
              <a:t>’, ‘</a:t>
            </a:r>
            <a:r>
              <a:rPr lang="en-US" sz="1600" i="1" dirty="0">
                <a:solidFill>
                  <a:schemeClr val="bg2">
                    <a:lumMod val="25000"/>
                  </a:schemeClr>
                </a:solidFill>
                <a:latin typeface="Cambria Math" panose="02040503050406030204" pitchFamily="18" charset="0"/>
                <a:ea typeface="Cambria Math" panose="02040503050406030204" pitchFamily="18" charset="0"/>
              </a:rPr>
              <a:t>tertiary_ed_f,</a:t>
            </a:r>
            <a:r>
              <a:rPr lang="en-US" sz="1600" dirty="0">
                <a:solidFill>
                  <a:schemeClr val="bg2">
                    <a:lumMod val="25000"/>
                  </a:schemeClr>
                </a:solidFill>
                <a:latin typeface="Cambria Math" panose="02040503050406030204" pitchFamily="18" charset="0"/>
                <a:ea typeface="Cambria Math" panose="02040503050406030204" pitchFamily="18" charset="0"/>
              </a:rPr>
              <a:t> ‘</a:t>
            </a:r>
            <a:r>
              <a:rPr lang="en-US" sz="1600" i="1" dirty="0">
                <a:solidFill>
                  <a:schemeClr val="bg2">
                    <a:lumMod val="25000"/>
                  </a:schemeClr>
                </a:solidFill>
                <a:latin typeface="Cambria Math" panose="02040503050406030204" pitchFamily="18" charset="0"/>
                <a:ea typeface="Cambria Math" panose="02040503050406030204" pitchFamily="18" charset="0"/>
              </a:rPr>
              <a:t>f_mean_age_marriage</a:t>
            </a:r>
            <a:r>
              <a:rPr lang="en-US" sz="1600" dirty="0">
                <a:solidFill>
                  <a:schemeClr val="bg2">
                    <a:lumMod val="25000"/>
                  </a:schemeClr>
                </a:solidFill>
                <a:latin typeface="Cambria Math" panose="02040503050406030204" pitchFamily="18" charset="0"/>
                <a:ea typeface="Cambria Math" panose="02040503050406030204" pitchFamily="18" charset="0"/>
              </a:rPr>
              <a:t>’).</a:t>
            </a:r>
          </a:p>
          <a:p>
            <a:endParaRPr lang="en-US" sz="1600" dirty="0">
              <a:solidFill>
                <a:schemeClr val="bg2">
                  <a:lumMod val="25000"/>
                </a:schemeClr>
              </a:solidFill>
              <a:latin typeface="Cambria Math" panose="02040503050406030204" pitchFamily="18" charset="0"/>
              <a:ea typeface="Cambria Math" panose="02040503050406030204" pitchFamily="18" charset="0"/>
            </a:endParaRPr>
          </a:p>
          <a:p>
            <a:r>
              <a:rPr lang="en-US" sz="1600" dirty="0">
                <a:solidFill>
                  <a:schemeClr val="bg2">
                    <a:lumMod val="25000"/>
                  </a:schemeClr>
                </a:solidFill>
                <a:latin typeface="Cambria Math" panose="02040503050406030204" pitchFamily="18" charset="0"/>
                <a:ea typeface="Cambria Math" panose="02040503050406030204" pitchFamily="18" charset="0"/>
              </a:rPr>
              <a:t>We consider particularly meaningful the last one: as more people decide to delay marriage to pursue education and careers relationships evolve differently, with alternative arrangements like cohabitation becoming commoner and formalizations as marriage becoming of secondary importance.</a:t>
            </a:r>
          </a:p>
          <a:p>
            <a:endParaRPr lang="en-US" sz="1600" dirty="0">
              <a:solidFill>
                <a:schemeClr val="bg2">
                  <a:lumMod val="25000"/>
                </a:schemeClr>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2900833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asellaDiTesto 1">
                <a:extLst>
                  <a:ext uri="{FF2B5EF4-FFF2-40B4-BE49-F238E27FC236}">
                    <a16:creationId xmlns:a16="http://schemas.microsoft.com/office/drawing/2014/main" id="{9BCA45E9-EFD7-2868-6930-1AD2BFA56E58}"/>
                  </a:ext>
                </a:extLst>
              </p:cNvPr>
              <p:cNvSpPr txBox="1"/>
              <p:nvPr/>
            </p:nvSpPr>
            <p:spPr>
              <a:xfrm>
                <a:off x="913723" y="685800"/>
                <a:ext cx="5103769" cy="1113766"/>
              </a:xfrm>
              <a:prstGeom prst="rect">
                <a:avLst/>
              </a:prstGeom>
              <a:noFill/>
            </p:spPr>
            <p:txBody>
              <a:bodyPr wrap="none" rtlCol="0">
                <a:spAutoFit/>
              </a:bodyPr>
              <a:lstStyle/>
              <a:p>
                <a:r>
                  <a:rPr lang="it-IT" b="0" i="1" dirty="0" err="1">
                    <a:latin typeface="Cambria Math" panose="02040503050406030204" pitchFamily="18" charset="0"/>
                  </a:rPr>
                  <a:t>Probability</a:t>
                </a:r>
                <a:r>
                  <a:rPr lang="it-IT" b="0" i="1" dirty="0">
                    <a:latin typeface="Cambria Math" panose="02040503050406030204" pitchFamily="18" charset="0"/>
                  </a:rPr>
                  <a:t> mass </a:t>
                </a:r>
                <a:r>
                  <a:rPr lang="it-IT" b="0" i="1" dirty="0" err="1">
                    <a:latin typeface="Cambria Math" panose="02040503050406030204" pitchFamily="18" charset="0"/>
                  </a:rPr>
                  <a:t>function</a:t>
                </a:r>
                <a:endParaRPr lang="it-IT" b="0" i="1" dirty="0">
                  <a:latin typeface="Cambria Math" panose="02040503050406030204" pitchFamily="18" charset="0"/>
                </a:endParaRPr>
              </a:p>
              <a:p>
                <a:endParaRPr lang="it-IT"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𝑓</m:t>
                      </m:r>
                      <m:d>
                        <m:dPr>
                          <m:ctrlPr>
                            <a:rPr lang="it-IT" b="0" i="1" smtClean="0">
                              <a:latin typeface="Cambria Math" panose="02040503050406030204" pitchFamily="18" charset="0"/>
                            </a:rPr>
                          </m:ctrlPr>
                        </m:dPr>
                        <m:e>
                          <m:r>
                            <a:rPr lang="it-IT" b="0" i="1" smtClean="0">
                              <a:latin typeface="Cambria Math" panose="02040503050406030204" pitchFamily="18" charset="0"/>
                            </a:rPr>
                            <m:t>𝑘</m:t>
                          </m:r>
                          <m:r>
                            <a:rPr lang="it-IT" b="0" i="1" smtClean="0">
                              <a:latin typeface="Cambria Math" panose="02040503050406030204" pitchFamily="18" charset="0"/>
                            </a:rPr>
                            <m:t>;</m:t>
                          </m:r>
                          <m:r>
                            <a:rPr lang="it-IT" b="0" i="1" smtClean="0">
                              <a:latin typeface="Cambria Math" panose="02040503050406030204" pitchFamily="18" charset="0"/>
                            </a:rPr>
                            <m:t>𝑟</m:t>
                          </m:r>
                          <m:r>
                            <a:rPr lang="it-IT" b="0" i="1" smtClean="0">
                              <a:latin typeface="Cambria Math" panose="02040503050406030204" pitchFamily="18" charset="0"/>
                            </a:rPr>
                            <m:t>,</m:t>
                          </m:r>
                          <m:r>
                            <a:rPr lang="it-IT" b="0" i="1" smtClean="0">
                              <a:latin typeface="Cambria Math" panose="02040503050406030204" pitchFamily="18" charset="0"/>
                            </a:rPr>
                            <m:t>𝑝</m:t>
                          </m:r>
                        </m:e>
                      </m:d>
                      <m:r>
                        <a:rPr lang="it-IT" b="0" i="1" smtClean="0">
                          <a:latin typeface="Cambria Math" panose="02040503050406030204" pitchFamily="18" charset="0"/>
                        </a:rPr>
                        <m:t>=</m:t>
                      </m:r>
                      <m:func>
                        <m:funcPr>
                          <m:ctrlPr>
                            <a:rPr lang="it-IT" b="0" i="1" smtClean="0">
                              <a:latin typeface="Cambria Math" panose="02040503050406030204" pitchFamily="18" charset="0"/>
                            </a:rPr>
                          </m:ctrlPr>
                        </m:funcPr>
                        <m:fName>
                          <m:r>
                            <m:rPr>
                              <m:sty m:val="p"/>
                            </m:rPr>
                            <a:rPr lang="it-IT" b="0" i="0" smtClean="0">
                              <a:latin typeface="Cambria Math" panose="02040503050406030204" pitchFamily="18" charset="0"/>
                            </a:rPr>
                            <m:t>Pr</m:t>
                          </m:r>
                        </m:fName>
                        <m:e>
                          <m:d>
                            <m:dPr>
                              <m:ctrlPr>
                                <a:rPr lang="it-IT" b="0" i="1" smtClean="0">
                                  <a:latin typeface="Cambria Math" panose="02040503050406030204" pitchFamily="18" charset="0"/>
                                </a:rPr>
                              </m:ctrlPr>
                            </m:dPr>
                            <m:e>
                              <m:r>
                                <a:rPr lang="it-IT" b="0" i="1" smtClean="0">
                                  <a:latin typeface="Cambria Math" panose="02040503050406030204" pitchFamily="18" charset="0"/>
                                </a:rPr>
                                <m:t>𝑌</m:t>
                              </m:r>
                              <m:r>
                                <a:rPr lang="it-IT" b="0" i="1" smtClean="0">
                                  <a:latin typeface="Cambria Math" panose="02040503050406030204" pitchFamily="18" charset="0"/>
                                </a:rPr>
                                <m:t>=</m:t>
                              </m:r>
                              <m:r>
                                <a:rPr lang="it-IT" b="0" i="1" smtClean="0">
                                  <a:latin typeface="Cambria Math" panose="02040503050406030204" pitchFamily="18" charset="0"/>
                                </a:rPr>
                                <m:t>𝑘</m:t>
                              </m:r>
                            </m:e>
                          </m:d>
                        </m:e>
                      </m:func>
                      <m:r>
                        <a:rPr lang="it-IT" b="0" i="1" smtClean="0">
                          <a:latin typeface="Cambria Math" panose="02040503050406030204" pitchFamily="18" charset="0"/>
                        </a:rPr>
                        <m:t>=</m:t>
                      </m:r>
                      <m:d>
                        <m:dPr>
                          <m:ctrlPr>
                            <a:rPr lang="it-IT" b="0" i="1" smtClean="0">
                              <a:latin typeface="Cambria Math" panose="02040503050406030204" pitchFamily="18" charset="0"/>
                            </a:rPr>
                          </m:ctrlPr>
                        </m:dPr>
                        <m:e>
                          <m:eqArr>
                            <m:eqArrPr>
                              <m:ctrlPr>
                                <a:rPr lang="it-IT" b="0" i="1" smtClean="0">
                                  <a:latin typeface="Cambria Math" panose="02040503050406030204" pitchFamily="18" charset="0"/>
                                </a:rPr>
                              </m:ctrlPr>
                            </m:eqArrPr>
                            <m:e>
                              <m:r>
                                <a:rPr lang="it-IT" b="0" i="1" smtClean="0">
                                  <a:latin typeface="Cambria Math" panose="02040503050406030204" pitchFamily="18" charset="0"/>
                                </a:rPr>
                                <m:t>𝑘</m:t>
                              </m:r>
                              <m:r>
                                <a:rPr lang="it-IT" b="0" i="1" smtClean="0">
                                  <a:latin typeface="Cambria Math" panose="02040503050406030204" pitchFamily="18" charset="0"/>
                                </a:rPr>
                                <m:t>+</m:t>
                              </m:r>
                              <m:r>
                                <a:rPr lang="it-IT" b="0" i="1" smtClean="0">
                                  <a:latin typeface="Cambria Math" panose="02040503050406030204" pitchFamily="18" charset="0"/>
                                </a:rPr>
                                <m:t>𝑟</m:t>
                              </m:r>
                              <m:r>
                                <a:rPr lang="it-IT" b="0" i="1" smtClean="0">
                                  <a:latin typeface="Cambria Math" panose="02040503050406030204" pitchFamily="18" charset="0"/>
                                </a:rPr>
                                <m:t>−1</m:t>
                              </m:r>
                            </m:e>
                            <m:e>
                              <m:r>
                                <a:rPr lang="it-IT" b="0" i="1" smtClean="0">
                                  <a:latin typeface="Cambria Math" panose="02040503050406030204" pitchFamily="18" charset="0"/>
                                </a:rPr>
                                <m:t>𝑘</m:t>
                              </m:r>
                            </m:e>
                          </m:eqArr>
                        </m:e>
                      </m:d>
                      <m:sSup>
                        <m:sSupPr>
                          <m:ctrlPr>
                            <a:rPr lang="it-IT" b="0" i="1" smtClean="0">
                              <a:latin typeface="Cambria Math" panose="02040503050406030204" pitchFamily="18" charset="0"/>
                            </a:rPr>
                          </m:ctrlPr>
                        </m:sSupPr>
                        <m:e>
                          <m:d>
                            <m:dPr>
                              <m:ctrlPr>
                                <a:rPr lang="it-IT" b="0" i="1" smtClean="0">
                                  <a:latin typeface="Cambria Math" panose="02040503050406030204" pitchFamily="18" charset="0"/>
                                </a:rPr>
                              </m:ctrlPr>
                            </m:dPr>
                            <m:e>
                              <m:r>
                                <a:rPr lang="it-IT" b="0" i="1" smtClean="0">
                                  <a:latin typeface="Cambria Math" panose="02040503050406030204" pitchFamily="18" charset="0"/>
                                </a:rPr>
                                <m:t>1−</m:t>
                              </m:r>
                              <m:r>
                                <a:rPr lang="it-IT" b="0" i="1" smtClean="0">
                                  <a:latin typeface="Cambria Math" panose="02040503050406030204" pitchFamily="18" charset="0"/>
                                </a:rPr>
                                <m:t>𝑝</m:t>
                              </m:r>
                            </m:e>
                          </m:d>
                        </m:e>
                        <m:sup>
                          <m:r>
                            <a:rPr lang="it-IT" b="0" i="1" smtClean="0">
                              <a:latin typeface="Cambria Math" panose="02040503050406030204" pitchFamily="18" charset="0"/>
                            </a:rPr>
                            <m:t>𝑘</m:t>
                          </m:r>
                        </m:sup>
                      </m:sSup>
                      <m:sSup>
                        <m:sSupPr>
                          <m:ctrlPr>
                            <a:rPr lang="it-IT" b="0" i="1" smtClean="0">
                              <a:latin typeface="Cambria Math" panose="02040503050406030204" pitchFamily="18" charset="0"/>
                            </a:rPr>
                          </m:ctrlPr>
                        </m:sSupPr>
                        <m:e>
                          <m:r>
                            <a:rPr lang="it-IT" b="0" i="1" smtClean="0">
                              <a:latin typeface="Cambria Math" panose="02040503050406030204" pitchFamily="18" charset="0"/>
                            </a:rPr>
                            <m:t>𝑝</m:t>
                          </m:r>
                        </m:e>
                        <m:sup>
                          <m:r>
                            <a:rPr lang="it-IT" b="0" i="1" smtClean="0">
                              <a:latin typeface="Cambria Math" panose="02040503050406030204" pitchFamily="18" charset="0"/>
                            </a:rPr>
                            <m:t>𝑟</m:t>
                          </m:r>
                        </m:sup>
                      </m:sSup>
                    </m:oMath>
                  </m:oMathPara>
                </a14:m>
                <a:endParaRPr lang="it-IT" dirty="0"/>
              </a:p>
            </p:txBody>
          </p:sp>
        </mc:Choice>
        <mc:Fallback>
          <p:sp>
            <p:nvSpPr>
              <p:cNvPr id="2" name="CasellaDiTesto 1">
                <a:extLst>
                  <a:ext uri="{FF2B5EF4-FFF2-40B4-BE49-F238E27FC236}">
                    <a16:creationId xmlns:a16="http://schemas.microsoft.com/office/drawing/2014/main" id="{9BCA45E9-EFD7-2868-6930-1AD2BFA56E58}"/>
                  </a:ext>
                </a:extLst>
              </p:cNvPr>
              <p:cNvSpPr txBox="1">
                <a:spLocks noRot="1" noChangeAspect="1" noMove="1" noResize="1" noEditPoints="1" noAdjustHandles="1" noChangeArrowheads="1" noChangeShapeType="1" noTextEdit="1"/>
              </p:cNvSpPr>
              <p:nvPr/>
            </p:nvSpPr>
            <p:spPr>
              <a:xfrm>
                <a:off x="913723" y="685800"/>
                <a:ext cx="5103769" cy="1113766"/>
              </a:xfrm>
              <a:prstGeom prst="rect">
                <a:avLst/>
              </a:prstGeom>
              <a:blipFill>
                <a:blip r:embed="rId2"/>
                <a:stretch>
                  <a:fillRect l="-1075" t="-3846"/>
                </a:stretch>
              </a:blipFill>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3" name="CasellaDiTesto 2">
                <a:extLst>
                  <a:ext uri="{FF2B5EF4-FFF2-40B4-BE49-F238E27FC236}">
                    <a16:creationId xmlns:a16="http://schemas.microsoft.com/office/drawing/2014/main" id="{22678A1C-202E-21BE-E0F2-9645E186F4FE}"/>
                  </a:ext>
                </a:extLst>
              </p:cNvPr>
              <p:cNvSpPr txBox="1"/>
              <p:nvPr/>
            </p:nvSpPr>
            <p:spPr>
              <a:xfrm>
                <a:off x="913723" y="2291543"/>
                <a:ext cx="5603137" cy="923330"/>
              </a:xfrm>
              <a:prstGeom prst="rect">
                <a:avLst/>
              </a:prstGeom>
              <a:noFill/>
            </p:spPr>
            <p:txBody>
              <a:bodyPr wrap="none" rtlCol="0">
                <a:spAutoFit/>
              </a:bodyPr>
              <a:lstStyle/>
              <a:p>
                <a:r>
                  <a:rPr lang="it-IT" b="0" i="1" dirty="0">
                    <a:latin typeface="Cambria Math" panose="02040503050406030204" pitchFamily="18" charset="0"/>
                  </a:rPr>
                  <a:t>Pooled </a:t>
                </a:r>
                <a:r>
                  <a:rPr lang="it-IT" b="0" i="1" dirty="0" err="1">
                    <a:latin typeface="Cambria Math" panose="02040503050406030204" pitchFamily="18" charset="0"/>
                  </a:rPr>
                  <a:t>ols</a:t>
                </a:r>
                <a:endParaRPr lang="it-IT" b="0" i="1" dirty="0">
                  <a:latin typeface="Cambria Math" panose="02040503050406030204" pitchFamily="18" charset="0"/>
                </a:endParaRPr>
              </a:p>
              <a:p>
                <a:endParaRPr lang="it-IT"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𝑖𝑡</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𝛿</m:t>
                          </m:r>
                        </m:e>
                        <m:sub>
                          <m:r>
                            <a:rPr lang="it-IT" b="0" i="1" smtClean="0">
                              <a:latin typeface="Cambria Math" panose="02040503050406030204" pitchFamily="18" charset="0"/>
                            </a:rPr>
                            <m:t>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𝛿</m:t>
                          </m:r>
                        </m:e>
                        <m:sub>
                          <m:r>
                            <a:rPr lang="it-IT" b="0" i="1" smtClean="0">
                              <a:latin typeface="Cambria Math" panose="02040503050406030204" pitchFamily="18" charset="0"/>
                            </a:rPr>
                            <m:t>2</m:t>
                          </m:r>
                        </m:sub>
                      </m:sSub>
                      <m:sSub>
                        <m:sSubPr>
                          <m:ctrlPr>
                            <a:rPr lang="it-IT" b="0" i="1" smtClean="0">
                              <a:latin typeface="Cambria Math" panose="02040503050406030204" pitchFamily="18" charset="0"/>
                            </a:rPr>
                          </m:ctrlPr>
                        </m:sSubPr>
                        <m:e>
                          <m:r>
                            <a:rPr lang="it-IT" b="0" i="1" smtClean="0">
                              <a:latin typeface="Cambria Math" panose="02040503050406030204" pitchFamily="18" charset="0"/>
                            </a:rPr>
                            <m:t>𝑑</m:t>
                          </m:r>
                        </m:e>
                        <m:sub>
                          <m:r>
                            <a:rPr lang="it-IT" b="0" i="1" smtClean="0">
                              <a:latin typeface="Cambria Math" panose="02040503050406030204" pitchFamily="18" charset="0"/>
                            </a:rPr>
                            <m:t>2</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𝛽</m:t>
                          </m:r>
                        </m:e>
                        <m:sub>
                          <m:r>
                            <a:rPr lang="it-IT" b="0" i="1" smtClean="0">
                              <a:latin typeface="Cambria Math" panose="02040503050406030204" pitchFamily="18" charset="0"/>
                            </a:rPr>
                            <m:t>1</m:t>
                          </m:r>
                        </m:sub>
                      </m:sSub>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𝑖𝑡</m:t>
                          </m:r>
                          <m:r>
                            <a:rPr lang="it-IT" b="0" i="1" smtClean="0">
                              <a:latin typeface="Cambria Math" panose="02040503050406030204" pitchFamily="18" charset="0"/>
                            </a:rPr>
                            <m:t>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𝛽</m:t>
                          </m:r>
                        </m:e>
                        <m:sub>
                          <m:r>
                            <a:rPr lang="it-IT" b="0" i="1" smtClean="0">
                              <a:latin typeface="Cambria Math" panose="02040503050406030204" pitchFamily="18" charset="0"/>
                            </a:rPr>
                            <m:t>𝑘</m:t>
                          </m:r>
                        </m:sub>
                      </m:sSub>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𝑖𝑡𝑘</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𝑎</m:t>
                          </m:r>
                        </m:e>
                        <m:sub>
                          <m:r>
                            <a:rPr lang="it-IT" b="0" i="1" smtClean="0">
                              <a:latin typeface="Cambria Math" panose="02040503050406030204" pitchFamily="18" charset="0"/>
                            </a:rPr>
                            <m:t>𝑖</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𝑢</m:t>
                          </m:r>
                        </m:e>
                        <m:sub>
                          <m:r>
                            <a:rPr lang="it-IT" b="0" i="1" smtClean="0">
                              <a:latin typeface="Cambria Math" panose="02040503050406030204" pitchFamily="18" charset="0"/>
                            </a:rPr>
                            <m:t>𝑖𝑡</m:t>
                          </m:r>
                        </m:sub>
                      </m:sSub>
                    </m:oMath>
                  </m:oMathPara>
                </a14:m>
                <a:endParaRPr lang="it-IT" dirty="0"/>
              </a:p>
            </p:txBody>
          </p:sp>
        </mc:Choice>
        <mc:Fallback>
          <p:sp>
            <p:nvSpPr>
              <p:cNvPr id="3" name="CasellaDiTesto 2">
                <a:extLst>
                  <a:ext uri="{FF2B5EF4-FFF2-40B4-BE49-F238E27FC236}">
                    <a16:creationId xmlns:a16="http://schemas.microsoft.com/office/drawing/2014/main" id="{22678A1C-202E-21BE-E0F2-9645E186F4FE}"/>
                  </a:ext>
                </a:extLst>
              </p:cNvPr>
              <p:cNvSpPr txBox="1">
                <a:spLocks noRot="1" noChangeAspect="1" noMove="1" noResize="1" noEditPoints="1" noAdjustHandles="1" noChangeArrowheads="1" noChangeShapeType="1" noTextEdit="1"/>
              </p:cNvSpPr>
              <p:nvPr/>
            </p:nvSpPr>
            <p:spPr>
              <a:xfrm>
                <a:off x="913723" y="2291543"/>
                <a:ext cx="5603137" cy="923330"/>
              </a:xfrm>
              <a:prstGeom prst="rect">
                <a:avLst/>
              </a:prstGeom>
              <a:blipFill>
                <a:blip r:embed="rId3"/>
                <a:stretch>
                  <a:fillRect l="-979" t="-4636" b="-5298"/>
                </a:stretch>
              </a:blipFill>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4" name="CasellaDiTesto 3">
                <a:extLst>
                  <a:ext uri="{FF2B5EF4-FFF2-40B4-BE49-F238E27FC236}">
                    <a16:creationId xmlns:a16="http://schemas.microsoft.com/office/drawing/2014/main" id="{769AA258-F061-3C43-1E7F-2D43033B4710}"/>
                  </a:ext>
                </a:extLst>
              </p:cNvPr>
              <p:cNvSpPr txBox="1"/>
              <p:nvPr/>
            </p:nvSpPr>
            <p:spPr>
              <a:xfrm>
                <a:off x="1086943" y="3974163"/>
                <a:ext cx="2628348" cy="1233030"/>
              </a:xfrm>
              <a:prstGeom prst="rect">
                <a:avLst/>
              </a:prstGeom>
              <a:noFill/>
            </p:spPr>
            <p:txBody>
              <a:bodyPr wrap="none" rtlCol="0">
                <a:spAutoFit/>
              </a:bodyPr>
              <a:lstStyle/>
              <a:p>
                <a:r>
                  <a:rPr lang="it-IT" b="0" i="1" dirty="0">
                    <a:latin typeface="Cambria Math" panose="02040503050406030204" pitchFamily="18" charset="0"/>
                  </a:rPr>
                  <a:t>EQ 4,37 </a:t>
                </a:r>
              </a:p>
              <a:p>
                <a:endParaRPr lang="it-IT"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𝐹</m:t>
                      </m:r>
                      <m:r>
                        <a:rPr lang="it-IT" b="0" i="1" smtClean="0">
                          <a:latin typeface="Cambria Math" panose="02040503050406030204" pitchFamily="18" charset="0"/>
                          <a:ea typeface="Cambria Math" panose="02040503050406030204" pitchFamily="18" charset="0"/>
                        </a:rPr>
                        <m:t>≡</m:t>
                      </m:r>
                      <m:f>
                        <m:fPr>
                          <m:ctrlPr>
                            <a:rPr lang="it-IT" b="0" i="1" smtClean="0">
                              <a:latin typeface="Cambria Math" panose="02040503050406030204" pitchFamily="18" charset="0"/>
                              <a:ea typeface="Cambria Math" panose="02040503050406030204" pitchFamily="18" charset="0"/>
                            </a:rPr>
                          </m:ctrlPr>
                        </m:fPr>
                        <m:num>
                          <m:d>
                            <m:dPr>
                              <m:ctrlPr>
                                <a:rPr lang="it-IT" b="0" i="1" smtClean="0">
                                  <a:latin typeface="Cambria Math" panose="02040503050406030204" pitchFamily="18" charset="0"/>
                                  <a:ea typeface="Cambria Math" panose="02040503050406030204" pitchFamily="18" charset="0"/>
                                </a:rPr>
                              </m:ctrlPr>
                            </m:dPr>
                            <m:e>
                              <m:r>
                                <a:rPr lang="it-IT" b="0" i="1" smtClean="0">
                                  <a:latin typeface="Cambria Math" panose="02040503050406030204" pitchFamily="18" charset="0"/>
                                  <a:ea typeface="Cambria Math" panose="02040503050406030204" pitchFamily="18" charset="0"/>
                                </a:rPr>
                                <m:t>𝑆𝑆</m:t>
                              </m:r>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𝑅</m:t>
                                  </m:r>
                                </m:e>
                                <m:sub>
                                  <m:r>
                                    <a:rPr lang="it-IT" b="0" i="1" smtClean="0">
                                      <a:latin typeface="Cambria Math" panose="02040503050406030204" pitchFamily="18" charset="0"/>
                                      <a:ea typeface="Cambria Math" panose="02040503050406030204" pitchFamily="18" charset="0"/>
                                    </a:rPr>
                                    <m:t>𝑟</m:t>
                                  </m:r>
                                </m:sub>
                              </m:sSub>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𝑆𝑆</m:t>
                              </m:r>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𝑅</m:t>
                                  </m:r>
                                </m:e>
                                <m:sub>
                                  <m:r>
                                    <a:rPr lang="it-IT" b="0" i="1" smtClean="0">
                                      <a:latin typeface="Cambria Math" panose="02040503050406030204" pitchFamily="18" charset="0"/>
                                      <a:ea typeface="Cambria Math" panose="02040503050406030204" pitchFamily="18" charset="0"/>
                                    </a:rPr>
                                    <m:t>𝑢𝑟</m:t>
                                  </m:r>
                                </m:sub>
                              </m:sSub>
                            </m:e>
                          </m:d>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𝑞</m:t>
                          </m:r>
                        </m:num>
                        <m:den>
                          <m:r>
                            <a:rPr lang="it-IT" b="0" i="1" smtClean="0">
                              <a:latin typeface="Cambria Math" panose="02040503050406030204" pitchFamily="18" charset="0"/>
                              <a:ea typeface="Cambria Math" panose="02040503050406030204" pitchFamily="18" charset="0"/>
                            </a:rPr>
                            <m:t>𝑆𝑆</m:t>
                          </m:r>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𝑅</m:t>
                              </m:r>
                            </m:e>
                            <m:sub>
                              <m:r>
                                <a:rPr lang="it-IT" b="0" i="1" smtClean="0">
                                  <a:latin typeface="Cambria Math" panose="02040503050406030204" pitchFamily="18" charset="0"/>
                                  <a:ea typeface="Cambria Math" panose="02040503050406030204" pitchFamily="18" charset="0"/>
                                </a:rPr>
                                <m:t>𝑢𝑟</m:t>
                              </m:r>
                            </m:sub>
                          </m:sSub>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𝑛</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𝑘</m:t>
                          </m:r>
                          <m:r>
                            <a:rPr lang="it-IT" b="0" i="1" smtClean="0">
                              <a:latin typeface="Cambria Math" panose="02040503050406030204" pitchFamily="18" charset="0"/>
                              <a:ea typeface="Cambria Math" panose="02040503050406030204" pitchFamily="18" charset="0"/>
                            </a:rPr>
                            <m:t>−1)</m:t>
                          </m:r>
                        </m:den>
                      </m:f>
                    </m:oMath>
                  </m:oMathPara>
                </a14:m>
                <a:endParaRPr lang="it-IT" dirty="0"/>
              </a:p>
            </p:txBody>
          </p:sp>
        </mc:Choice>
        <mc:Fallback>
          <p:sp>
            <p:nvSpPr>
              <p:cNvPr id="4" name="CasellaDiTesto 3">
                <a:extLst>
                  <a:ext uri="{FF2B5EF4-FFF2-40B4-BE49-F238E27FC236}">
                    <a16:creationId xmlns:a16="http://schemas.microsoft.com/office/drawing/2014/main" id="{769AA258-F061-3C43-1E7F-2D43033B4710}"/>
                  </a:ext>
                </a:extLst>
              </p:cNvPr>
              <p:cNvSpPr txBox="1">
                <a:spLocks noRot="1" noChangeAspect="1" noMove="1" noResize="1" noEditPoints="1" noAdjustHandles="1" noChangeArrowheads="1" noChangeShapeType="1" noTextEdit="1"/>
              </p:cNvSpPr>
              <p:nvPr/>
            </p:nvSpPr>
            <p:spPr>
              <a:xfrm>
                <a:off x="1086943" y="3974163"/>
                <a:ext cx="2628348" cy="1233030"/>
              </a:xfrm>
              <a:prstGeom prst="rect">
                <a:avLst/>
              </a:prstGeom>
              <a:blipFill>
                <a:blip r:embed="rId4"/>
                <a:stretch>
                  <a:fillRect l="-1856" t="-3465"/>
                </a:stretch>
              </a:blipFill>
            </p:spPr>
            <p:txBody>
              <a:bodyPr/>
              <a:lstStyle/>
              <a:p>
                <a:r>
                  <a:rPr lang="it-IT">
                    <a:noFill/>
                  </a:rPr>
                  <a:t> </a:t>
                </a:r>
              </a:p>
            </p:txBody>
          </p:sp>
        </mc:Fallback>
      </mc:AlternateContent>
    </p:spTree>
    <p:extLst>
      <p:ext uri="{BB962C8B-B14F-4D97-AF65-F5344CB8AC3E}">
        <p14:creationId xmlns:p14="http://schemas.microsoft.com/office/powerpoint/2010/main" val="3582114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ack background with white text&#10;&#10;Description automatically generated">
            <a:extLst>
              <a:ext uri="{FF2B5EF4-FFF2-40B4-BE49-F238E27FC236}">
                <a16:creationId xmlns:a16="http://schemas.microsoft.com/office/drawing/2014/main" id="{A85E370D-46AF-3028-51DB-EE84BADFF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8382" y="119936"/>
            <a:ext cx="1828800" cy="759759"/>
          </a:xfrm>
          <a:prstGeom prst="rect">
            <a:avLst/>
          </a:prstGeom>
        </p:spPr>
      </p:pic>
      <p:sp>
        <p:nvSpPr>
          <p:cNvPr id="3" name="TextBox 2">
            <a:extLst>
              <a:ext uri="{FF2B5EF4-FFF2-40B4-BE49-F238E27FC236}">
                <a16:creationId xmlns:a16="http://schemas.microsoft.com/office/drawing/2014/main" id="{E3057C17-197E-1967-FB83-D7C0632BC961}"/>
              </a:ext>
            </a:extLst>
          </p:cNvPr>
          <p:cNvSpPr txBox="1"/>
          <p:nvPr/>
        </p:nvSpPr>
        <p:spPr>
          <a:xfrm>
            <a:off x="413272" y="237574"/>
            <a:ext cx="8254866" cy="1077218"/>
          </a:xfrm>
          <a:prstGeom prst="rect">
            <a:avLst/>
          </a:prstGeom>
          <a:noFill/>
        </p:spPr>
        <p:txBody>
          <a:bodyPr wrap="square" rtlCol="0">
            <a:spAutoFit/>
          </a:bodyPr>
          <a:lstStyle/>
          <a:p>
            <a:r>
              <a:rPr lang="en-US" sz="4000" b="1" dirty="0">
                <a:solidFill>
                  <a:schemeClr val="accent1">
                    <a:lumMod val="75000"/>
                  </a:schemeClr>
                </a:solidFill>
                <a:latin typeface="Cambria Math" panose="02040503050406030204" pitchFamily="18" charset="0"/>
                <a:ea typeface="Cambria Math" panose="02040503050406030204" pitchFamily="18" charset="0"/>
              </a:rPr>
              <a:t>Exploratory Data Analysis</a:t>
            </a:r>
          </a:p>
          <a:p>
            <a:r>
              <a:rPr lang="en-US" sz="2400" b="1" i="1" dirty="0">
                <a:solidFill>
                  <a:schemeClr val="accent1">
                    <a:lumMod val="75000"/>
                  </a:schemeClr>
                </a:solidFill>
                <a:latin typeface="Cambria Math" panose="02040503050406030204" pitchFamily="18" charset="0"/>
                <a:ea typeface="Cambria Math" panose="02040503050406030204" pitchFamily="18" charset="0"/>
              </a:rPr>
              <a:t>Dependent variable(s)</a:t>
            </a:r>
          </a:p>
        </p:txBody>
      </p:sp>
      <p:sp>
        <p:nvSpPr>
          <p:cNvPr id="4" name="TextBox 3">
            <a:extLst>
              <a:ext uri="{FF2B5EF4-FFF2-40B4-BE49-F238E27FC236}">
                <a16:creationId xmlns:a16="http://schemas.microsoft.com/office/drawing/2014/main" id="{2D28B70B-9A2F-695F-E7FE-EBFCD25114DD}"/>
              </a:ext>
            </a:extLst>
          </p:cNvPr>
          <p:cNvSpPr txBox="1"/>
          <p:nvPr/>
        </p:nvSpPr>
        <p:spPr>
          <a:xfrm>
            <a:off x="7937068" y="1521641"/>
            <a:ext cx="3736910" cy="4247317"/>
          </a:xfrm>
          <a:prstGeom prst="rect">
            <a:avLst/>
          </a:prstGeom>
          <a:noFill/>
        </p:spPr>
        <p:txBody>
          <a:bodyPr wrap="square" rtlCol="0">
            <a:spAutoFit/>
          </a:bodyPr>
          <a:lstStyle/>
          <a:p>
            <a:r>
              <a:rPr lang="en-US" sz="1800" dirty="0">
                <a:solidFill>
                  <a:schemeClr val="bg2">
                    <a:lumMod val="25000"/>
                  </a:schemeClr>
                </a:solidFill>
                <a:latin typeface="Cambria Math" panose="02040503050406030204" pitchFamily="18" charset="0"/>
                <a:ea typeface="Cambria Math" panose="02040503050406030204" pitchFamily="18" charset="0"/>
              </a:rPr>
              <a:t>Let’s start fro</a:t>
            </a:r>
            <a:r>
              <a:rPr lang="en-US" dirty="0">
                <a:solidFill>
                  <a:schemeClr val="bg2">
                    <a:lumMod val="25000"/>
                  </a:schemeClr>
                </a:solidFill>
                <a:latin typeface="Cambria Math" panose="02040503050406030204" pitchFamily="18" charset="0"/>
                <a:ea typeface="Cambria Math" panose="02040503050406030204" pitchFamily="18" charset="0"/>
              </a:rPr>
              <a:t>m our DEPENDENT variables…</a:t>
            </a:r>
          </a:p>
          <a:p>
            <a:endParaRPr lang="en-US" sz="1800" dirty="0">
              <a:solidFill>
                <a:schemeClr val="bg2">
                  <a:lumMod val="25000"/>
                </a:schemeClr>
              </a:solidFill>
              <a:latin typeface="Cambria Math" panose="02040503050406030204" pitchFamily="18" charset="0"/>
              <a:ea typeface="Cambria Math" panose="02040503050406030204" pitchFamily="18" charset="0"/>
            </a:endParaRPr>
          </a:p>
          <a:p>
            <a:r>
              <a:rPr lang="en-US" dirty="0">
                <a:solidFill>
                  <a:schemeClr val="bg2">
                    <a:lumMod val="25000"/>
                  </a:schemeClr>
                </a:solidFill>
                <a:latin typeface="Cambria Math" panose="02040503050406030204" pitchFamily="18" charset="0"/>
                <a:ea typeface="Cambria Math" panose="02040503050406030204" pitchFamily="18" charset="0"/>
              </a:rPr>
              <a:t>The </a:t>
            </a:r>
            <a:r>
              <a:rPr lang="en-US" b="1" dirty="0">
                <a:solidFill>
                  <a:schemeClr val="bg2">
                    <a:lumMod val="25000"/>
                  </a:schemeClr>
                </a:solidFill>
                <a:latin typeface="Cambria Math" panose="02040503050406030204" pitchFamily="18" charset="0"/>
                <a:ea typeface="Cambria Math" panose="02040503050406030204" pitchFamily="18" charset="0"/>
              </a:rPr>
              <a:t>number of new divorces</a:t>
            </a:r>
            <a:r>
              <a:rPr lang="en-US" dirty="0">
                <a:solidFill>
                  <a:schemeClr val="bg2">
                    <a:lumMod val="25000"/>
                  </a:schemeClr>
                </a:solidFill>
                <a:latin typeface="Cambria Math" panose="02040503050406030204" pitchFamily="18" charset="0"/>
                <a:ea typeface="Cambria Math" panose="02040503050406030204" pitchFamily="18" charset="0"/>
              </a:rPr>
              <a:t> across countries for each year is normalized by the  country population.</a:t>
            </a:r>
          </a:p>
          <a:p>
            <a:endParaRPr lang="en-US" sz="1800" dirty="0">
              <a:solidFill>
                <a:schemeClr val="bg2">
                  <a:lumMod val="25000"/>
                </a:schemeClr>
              </a:solidFill>
              <a:latin typeface="Cambria Math" panose="02040503050406030204" pitchFamily="18" charset="0"/>
              <a:ea typeface="Cambria Math" panose="02040503050406030204" pitchFamily="18" charset="0"/>
            </a:endParaRPr>
          </a:p>
          <a:p>
            <a:r>
              <a:rPr lang="en-US" dirty="0">
                <a:solidFill>
                  <a:schemeClr val="bg2">
                    <a:lumMod val="25000"/>
                  </a:schemeClr>
                </a:solidFill>
                <a:latin typeface="Cambria Math" panose="02040503050406030204" pitchFamily="18" charset="0"/>
                <a:ea typeface="Cambria Math" panose="02040503050406030204" pitchFamily="18" charset="0"/>
              </a:rPr>
              <a:t>We can’t infer any trend or pattern from these plots, but it is evident that we have some missing data and our panel dataset could be considered </a:t>
            </a:r>
            <a:r>
              <a:rPr lang="en-US" b="1" i="1" dirty="0">
                <a:solidFill>
                  <a:schemeClr val="bg2">
                    <a:lumMod val="25000"/>
                  </a:schemeClr>
                </a:solidFill>
                <a:latin typeface="Cambria Math" panose="02040503050406030204" pitchFamily="18" charset="0"/>
                <a:ea typeface="Cambria Math" panose="02040503050406030204" pitchFamily="18" charset="0"/>
              </a:rPr>
              <a:t>unbalanced</a:t>
            </a:r>
            <a:r>
              <a:rPr lang="en-US" dirty="0">
                <a:solidFill>
                  <a:schemeClr val="bg2">
                    <a:lumMod val="25000"/>
                  </a:schemeClr>
                </a:solidFill>
                <a:latin typeface="Cambria Math" panose="02040503050406030204" pitchFamily="18" charset="0"/>
                <a:ea typeface="Cambria Math" panose="02040503050406030204" pitchFamily="18" charset="0"/>
              </a:rPr>
              <a:t>, based on our missing values management strategy!</a:t>
            </a:r>
            <a:endParaRPr lang="en-US" sz="1800" dirty="0">
              <a:solidFill>
                <a:schemeClr val="bg2">
                  <a:lumMod val="25000"/>
                </a:schemeClr>
              </a:solidFill>
              <a:latin typeface="Cambria Math" panose="02040503050406030204" pitchFamily="18" charset="0"/>
              <a:ea typeface="Cambria Math" panose="02040503050406030204" pitchFamily="18" charset="0"/>
            </a:endParaRPr>
          </a:p>
        </p:txBody>
      </p:sp>
      <p:pic>
        <p:nvPicPr>
          <p:cNvPr id="10" name="Picture 9" descr="A graph of a graph&#10;&#10;Description automatically generated with medium confidence">
            <a:extLst>
              <a:ext uri="{FF2B5EF4-FFF2-40B4-BE49-F238E27FC236}">
                <a16:creationId xmlns:a16="http://schemas.microsoft.com/office/drawing/2014/main" id="{EDBED996-58D9-2CA1-1958-752F800878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239" y="1582026"/>
            <a:ext cx="7121409" cy="4426888"/>
          </a:xfrm>
          <a:prstGeom prst="rect">
            <a:avLst/>
          </a:prstGeom>
        </p:spPr>
      </p:pic>
      <p:cxnSp>
        <p:nvCxnSpPr>
          <p:cNvPr id="11" name="Straight Connector 10">
            <a:extLst>
              <a:ext uri="{FF2B5EF4-FFF2-40B4-BE49-F238E27FC236}">
                <a16:creationId xmlns:a16="http://schemas.microsoft.com/office/drawing/2014/main" id="{134295AB-3439-6624-B34B-32C0CE93873D}"/>
              </a:ext>
            </a:extLst>
          </p:cNvPr>
          <p:cNvCxnSpPr>
            <a:cxnSpLocks/>
          </p:cNvCxnSpPr>
          <p:nvPr/>
        </p:nvCxnSpPr>
        <p:spPr>
          <a:xfrm>
            <a:off x="466531" y="6513169"/>
            <a:ext cx="11243387" cy="25672"/>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icture 12" descr="A blue and black logo&#10;&#10;Description automatically generated">
            <a:extLst>
              <a:ext uri="{FF2B5EF4-FFF2-40B4-BE49-F238E27FC236}">
                <a16:creationId xmlns:a16="http://schemas.microsoft.com/office/drawing/2014/main" id="{F92AFDC9-0E1B-2B37-880D-26C30ED642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7565" y="6070047"/>
            <a:ext cx="546413" cy="546413"/>
          </a:xfrm>
          <a:prstGeom prst="rect">
            <a:avLst/>
          </a:prstGeom>
        </p:spPr>
      </p:pic>
    </p:spTree>
    <p:extLst>
      <p:ext uri="{BB962C8B-B14F-4D97-AF65-F5344CB8AC3E}">
        <p14:creationId xmlns:p14="http://schemas.microsoft.com/office/powerpoint/2010/main" val="892536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ack background with white text&#10;&#10;Description automatically generated">
            <a:extLst>
              <a:ext uri="{FF2B5EF4-FFF2-40B4-BE49-F238E27FC236}">
                <a16:creationId xmlns:a16="http://schemas.microsoft.com/office/drawing/2014/main" id="{A85E370D-46AF-3028-51DB-EE84BADFF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8382" y="119936"/>
            <a:ext cx="1828800" cy="759759"/>
          </a:xfrm>
          <a:prstGeom prst="rect">
            <a:avLst/>
          </a:prstGeom>
        </p:spPr>
      </p:pic>
      <p:sp>
        <p:nvSpPr>
          <p:cNvPr id="3" name="TextBox 2">
            <a:extLst>
              <a:ext uri="{FF2B5EF4-FFF2-40B4-BE49-F238E27FC236}">
                <a16:creationId xmlns:a16="http://schemas.microsoft.com/office/drawing/2014/main" id="{E3057C17-197E-1967-FB83-D7C0632BC961}"/>
              </a:ext>
            </a:extLst>
          </p:cNvPr>
          <p:cNvSpPr txBox="1"/>
          <p:nvPr/>
        </p:nvSpPr>
        <p:spPr>
          <a:xfrm>
            <a:off x="413272" y="237574"/>
            <a:ext cx="8254866" cy="1692771"/>
          </a:xfrm>
          <a:prstGeom prst="rect">
            <a:avLst/>
          </a:prstGeom>
          <a:noFill/>
        </p:spPr>
        <p:txBody>
          <a:bodyPr wrap="square" rtlCol="0">
            <a:spAutoFit/>
          </a:bodyPr>
          <a:lstStyle/>
          <a:p>
            <a:r>
              <a:rPr lang="en-US" sz="4000" b="1" dirty="0">
                <a:solidFill>
                  <a:schemeClr val="accent1">
                    <a:lumMod val="75000"/>
                  </a:schemeClr>
                </a:solidFill>
                <a:latin typeface="Cambria Math" panose="02040503050406030204" pitchFamily="18" charset="0"/>
                <a:ea typeface="Cambria Math" panose="02040503050406030204" pitchFamily="18" charset="0"/>
              </a:rPr>
              <a:t>Exploratory Data Analysis</a:t>
            </a:r>
          </a:p>
          <a:p>
            <a:r>
              <a:rPr lang="en-US" sz="2400" b="1" i="1" dirty="0">
                <a:solidFill>
                  <a:schemeClr val="accent1">
                    <a:lumMod val="75000"/>
                  </a:schemeClr>
                </a:solidFill>
                <a:latin typeface="Cambria Math" panose="02040503050406030204" pitchFamily="18" charset="0"/>
                <a:ea typeface="Cambria Math" panose="02040503050406030204" pitchFamily="18" charset="0"/>
              </a:rPr>
              <a:t>Dependent variable(s)</a:t>
            </a:r>
          </a:p>
          <a:p>
            <a:endParaRPr lang="en-US" sz="4000" b="1" dirty="0">
              <a:solidFill>
                <a:schemeClr val="accent1">
                  <a:lumMod val="75000"/>
                </a:schemeClr>
              </a:solidFill>
              <a:latin typeface="Cambria Math" panose="02040503050406030204" pitchFamily="18" charset="0"/>
              <a:ea typeface="Cambria Math" panose="02040503050406030204" pitchFamily="18" charset="0"/>
            </a:endParaRPr>
          </a:p>
        </p:txBody>
      </p:sp>
      <p:pic>
        <p:nvPicPr>
          <p:cNvPr id="5" name="Picture 4" descr="A graph of different types of lines&#10;&#10;Description automatically generated with medium confidence">
            <a:extLst>
              <a:ext uri="{FF2B5EF4-FFF2-40B4-BE49-F238E27FC236}">
                <a16:creationId xmlns:a16="http://schemas.microsoft.com/office/drawing/2014/main" id="{F6D36974-7D86-EBF9-C50B-E10267AD5E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040" y="1670181"/>
            <a:ext cx="7459304" cy="4475582"/>
          </a:xfrm>
          <a:prstGeom prst="rect">
            <a:avLst/>
          </a:prstGeom>
        </p:spPr>
      </p:pic>
      <p:sp>
        <p:nvSpPr>
          <p:cNvPr id="6" name="TextBox 5">
            <a:extLst>
              <a:ext uri="{FF2B5EF4-FFF2-40B4-BE49-F238E27FC236}">
                <a16:creationId xmlns:a16="http://schemas.microsoft.com/office/drawing/2014/main" id="{C0C47AAE-54D3-2170-3B59-06037ABEFFA4}"/>
              </a:ext>
            </a:extLst>
          </p:cNvPr>
          <p:cNvSpPr txBox="1"/>
          <p:nvPr/>
        </p:nvSpPr>
        <p:spPr>
          <a:xfrm>
            <a:off x="8248260" y="1716835"/>
            <a:ext cx="3341741" cy="3970318"/>
          </a:xfrm>
          <a:prstGeom prst="rect">
            <a:avLst/>
          </a:prstGeom>
          <a:noFill/>
        </p:spPr>
        <p:txBody>
          <a:bodyPr wrap="square" rtlCol="0">
            <a:spAutoFit/>
          </a:bodyPr>
          <a:lstStyle/>
          <a:p>
            <a:r>
              <a:rPr lang="en-US" dirty="0">
                <a:solidFill>
                  <a:schemeClr val="bg2">
                    <a:lumMod val="25000"/>
                  </a:schemeClr>
                </a:solidFill>
                <a:latin typeface="Cambria Math" panose="02040503050406030204" pitchFamily="18" charset="0"/>
                <a:ea typeface="Cambria Math" panose="02040503050406030204" pitchFamily="18" charset="0"/>
              </a:rPr>
              <a:t>The </a:t>
            </a:r>
            <a:r>
              <a:rPr lang="en-US" b="1" dirty="0">
                <a:solidFill>
                  <a:schemeClr val="bg2">
                    <a:lumMod val="25000"/>
                  </a:schemeClr>
                </a:solidFill>
                <a:latin typeface="Cambria Math" panose="02040503050406030204" pitchFamily="18" charset="0"/>
                <a:ea typeface="Cambria Math" panose="02040503050406030204" pitchFamily="18" charset="0"/>
              </a:rPr>
              <a:t>number of new marriages</a:t>
            </a:r>
            <a:r>
              <a:rPr lang="en-US" dirty="0">
                <a:solidFill>
                  <a:schemeClr val="bg2">
                    <a:lumMod val="25000"/>
                  </a:schemeClr>
                </a:solidFill>
                <a:latin typeface="Cambria Math" panose="02040503050406030204" pitchFamily="18" charset="0"/>
                <a:ea typeface="Cambria Math" panose="02040503050406030204" pitchFamily="18" charset="0"/>
              </a:rPr>
              <a:t> across countries for each year is normalized by the  country population.</a:t>
            </a:r>
          </a:p>
          <a:p>
            <a:endParaRPr lang="en-US" sz="1800" dirty="0">
              <a:solidFill>
                <a:schemeClr val="bg2">
                  <a:lumMod val="25000"/>
                </a:schemeClr>
              </a:solidFill>
              <a:latin typeface="Cambria Math" panose="02040503050406030204" pitchFamily="18" charset="0"/>
              <a:ea typeface="Cambria Math" panose="02040503050406030204" pitchFamily="18" charset="0"/>
            </a:endParaRPr>
          </a:p>
          <a:p>
            <a:r>
              <a:rPr lang="en-US" dirty="0">
                <a:solidFill>
                  <a:schemeClr val="bg2">
                    <a:lumMod val="25000"/>
                  </a:schemeClr>
                </a:solidFill>
                <a:latin typeface="Cambria Math" panose="02040503050406030204" pitchFamily="18" charset="0"/>
                <a:ea typeface="Cambria Math" panose="02040503050406030204" pitchFamily="18" charset="0"/>
              </a:rPr>
              <a:t>In this case the curves seem to vary more across countries, but it is interesting to note a </a:t>
            </a:r>
            <a:r>
              <a:rPr lang="en-US" i="1" dirty="0">
                <a:solidFill>
                  <a:schemeClr val="bg2">
                    <a:lumMod val="25000"/>
                  </a:schemeClr>
                </a:solidFill>
                <a:latin typeface="Cambria Math" panose="02040503050406030204" pitchFamily="18" charset="0"/>
                <a:ea typeface="Cambria Math" panose="02040503050406030204" pitchFamily="18" charset="0"/>
              </a:rPr>
              <a:t>common local minimum </a:t>
            </a:r>
            <a:r>
              <a:rPr lang="en-US" dirty="0">
                <a:solidFill>
                  <a:schemeClr val="bg2">
                    <a:lumMod val="25000"/>
                  </a:schemeClr>
                </a:solidFill>
                <a:latin typeface="Cambria Math" panose="02040503050406030204" pitchFamily="18" charset="0"/>
                <a:ea typeface="Cambria Math" panose="02040503050406030204" pitchFamily="18" charset="0"/>
              </a:rPr>
              <a:t>corresponding to the pandemic year (2020), in contrast with the number of divorces (which did not show any minimum or maximum).</a:t>
            </a:r>
            <a:endParaRPr lang="en-US" sz="1800" dirty="0">
              <a:solidFill>
                <a:schemeClr val="bg2">
                  <a:lumMod val="25000"/>
                </a:schemeClr>
              </a:solidFill>
              <a:latin typeface="Cambria Math" panose="02040503050406030204" pitchFamily="18" charset="0"/>
              <a:ea typeface="Cambria Math" panose="02040503050406030204" pitchFamily="18" charset="0"/>
            </a:endParaRPr>
          </a:p>
        </p:txBody>
      </p:sp>
      <p:cxnSp>
        <p:nvCxnSpPr>
          <p:cNvPr id="7" name="Straight Connector 6">
            <a:extLst>
              <a:ext uri="{FF2B5EF4-FFF2-40B4-BE49-F238E27FC236}">
                <a16:creationId xmlns:a16="http://schemas.microsoft.com/office/drawing/2014/main" id="{97E4117F-0F81-6198-EE5A-472310198636}"/>
              </a:ext>
            </a:extLst>
          </p:cNvPr>
          <p:cNvCxnSpPr>
            <a:cxnSpLocks/>
          </p:cNvCxnSpPr>
          <p:nvPr/>
        </p:nvCxnSpPr>
        <p:spPr>
          <a:xfrm>
            <a:off x="466531" y="6513169"/>
            <a:ext cx="11243387" cy="25672"/>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descr="A blue and black logo&#10;&#10;Description automatically generated">
            <a:extLst>
              <a:ext uri="{FF2B5EF4-FFF2-40B4-BE49-F238E27FC236}">
                <a16:creationId xmlns:a16="http://schemas.microsoft.com/office/drawing/2014/main" id="{4F052D3F-78D3-26FF-E126-7A79100E0C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7565" y="6070047"/>
            <a:ext cx="546413" cy="546413"/>
          </a:xfrm>
          <a:prstGeom prst="rect">
            <a:avLst/>
          </a:prstGeom>
        </p:spPr>
      </p:pic>
    </p:spTree>
    <p:extLst>
      <p:ext uri="{BB962C8B-B14F-4D97-AF65-F5344CB8AC3E}">
        <p14:creationId xmlns:p14="http://schemas.microsoft.com/office/powerpoint/2010/main" val="2396787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B1191F8-4F9D-3AFB-363E-28919FA58659}"/>
              </a:ext>
            </a:extLst>
          </p:cNvPr>
          <p:cNvSpPr txBox="1"/>
          <p:nvPr/>
        </p:nvSpPr>
        <p:spPr>
          <a:xfrm>
            <a:off x="413272" y="237574"/>
            <a:ext cx="8254866" cy="1692771"/>
          </a:xfrm>
          <a:prstGeom prst="rect">
            <a:avLst/>
          </a:prstGeom>
          <a:noFill/>
        </p:spPr>
        <p:txBody>
          <a:bodyPr wrap="square" rtlCol="0">
            <a:spAutoFit/>
          </a:bodyPr>
          <a:lstStyle/>
          <a:p>
            <a:r>
              <a:rPr lang="en-US" sz="4000" b="1" dirty="0">
                <a:solidFill>
                  <a:schemeClr val="accent1">
                    <a:lumMod val="75000"/>
                  </a:schemeClr>
                </a:solidFill>
                <a:latin typeface="Cambria Math" panose="02040503050406030204" pitchFamily="18" charset="0"/>
                <a:ea typeface="Cambria Math" panose="02040503050406030204" pitchFamily="18" charset="0"/>
              </a:rPr>
              <a:t>Exploratory Data Analysis</a:t>
            </a:r>
          </a:p>
          <a:p>
            <a:r>
              <a:rPr lang="en-US" sz="2000" b="1" i="1" dirty="0">
                <a:solidFill>
                  <a:schemeClr val="accent1">
                    <a:lumMod val="75000"/>
                  </a:schemeClr>
                </a:solidFill>
                <a:latin typeface="Cambria Math" panose="02040503050406030204" pitchFamily="18" charset="0"/>
                <a:ea typeface="Cambria Math" panose="02040503050406030204" pitchFamily="18" charset="0"/>
              </a:rPr>
              <a:t>Independent variables</a:t>
            </a:r>
          </a:p>
          <a:p>
            <a:endParaRPr lang="en-US" sz="4000" b="1" dirty="0">
              <a:solidFill>
                <a:schemeClr val="accent1">
                  <a:lumMod val="75000"/>
                </a:schemeClr>
              </a:solidFill>
              <a:latin typeface="Cambria Math" panose="02040503050406030204" pitchFamily="18" charset="0"/>
              <a:ea typeface="Cambria Math" panose="02040503050406030204" pitchFamily="18" charset="0"/>
            </a:endParaRPr>
          </a:p>
        </p:txBody>
      </p:sp>
      <p:pic>
        <p:nvPicPr>
          <p:cNvPr id="5" name="Picture 4" descr="A black background with white text&#10;&#10;Description automatically generated">
            <a:extLst>
              <a:ext uri="{FF2B5EF4-FFF2-40B4-BE49-F238E27FC236}">
                <a16:creationId xmlns:a16="http://schemas.microsoft.com/office/drawing/2014/main" id="{4EBC9749-4770-58C7-19C3-424B74B100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8382" y="119936"/>
            <a:ext cx="1828800" cy="759759"/>
          </a:xfrm>
          <a:prstGeom prst="rect">
            <a:avLst/>
          </a:prstGeom>
        </p:spPr>
      </p:pic>
      <p:sp>
        <p:nvSpPr>
          <p:cNvPr id="6" name="TextBox 5">
            <a:extLst>
              <a:ext uri="{FF2B5EF4-FFF2-40B4-BE49-F238E27FC236}">
                <a16:creationId xmlns:a16="http://schemas.microsoft.com/office/drawing/2014/main" id="{3C0F64B7-142A-54F7-6C75-5A8F3136C89C}"/>
              </a:ext>
            </a:extLst>
          </p:cNvPr>
          <p:cNvSpPr txBox="1"/>
          <p:nvPr/>
        </p:nvSpPr>
        <p:spPr>
          <a:xfrm>
            <a:off x="344885" y="1314015"/>
            <a:ext cx="11234634" cy="738664"/>
          </a:xfrm>
          <a:prstGeom prst="rect">
            <a:avLst/>
          </a:prstGeom>
          <a:noFill/>
        </p:spPr>
        <p:txBody>
          <a:bodyPr wrap="square" rtlCol="0">
            <a:spAutoFit/>
          </a:bodyPr>
          <a:lstStyle/>
          <a:p>
            <a:r>
              <a:rPr lang="en-US" sz="1200" dirty="0">
                <a:solidFill>
                  <a:schemeClr val="bg2">
                    <a:lumMod val="25000"/>
                  </a:schemeClr>
                </a:solidFill>
                <a:latin typeface="Cambria Math" panose="02040503050406030204" pitchFamily="18" charset="0"/>
                <a:ea typeface="Cambria Math" panose="02040503050406030204" pitchFamily="18" charset="0"/>
              </a:rPr>
              <a:t>We collected independent variables such as </a:t>
            </a:r>
            <a:r>
              <a:rPr lang="en-US" sz="1200" i="1" dirty="0">
                <a:solidFill>
                  <a:schemeClr val="bg2">
                    <a:lumMod val="25000"/>
                  </a:schemeClr>
                </a:solidFill>
                <a:latin typeface="Cambria Math" panose="02040503050406030204" pitchFamily="18" charset="0"/>
                <a:ea typeface="Cambria Math" panose="02040503050406030204" pitchFamily="18" charset="0"/>
              </a:rPr>
              <a:t>economic</a:t>
            </a:r>
            <a:r>
              <a:rPr lang="en-US" sz="1200" dirty="0">
                <a:solidFill>
                  <a:schemeClr val="bg2">
                    <a:lumMod val="25000"/>
                  </a:schemeClr>
                </a:solidFill>
                <a:latin typeface="Cambria Math" panose="02040503050406030204" pitchFamily="18" charset="0"/>
                <a:ea typeface="Cambria Math" panose="02040503050406030204" pitchFamily="18" charset="0"/>
              </a:rPr>
              <a:t> indicators and </a:t>
            </a:r>
            <a:r>
              <a:rPr lang="en-US" sz="1200" i="1" dirty="0">
                <a:solidFill>
                  <a:schemeClr val="bg2">
                    <a:lumMod val="25000"/>
                  </a:schemeClr>
                </a:solidFill>
                <a:latin typeface="Cambria Math" panose="02040503050406030204" pitchFamily="18" charset="0"/>
                <a:ea typeface="Cambria Math" panose="02040503050406030204" pitchFamily="18" charset="0"/>
              </a:rPr>
              <a:t>welfare</a:t>
            </a:r>
            <a:r>
              <a:rPr lang="en-US" sz="1200" dirty="0">
                <a:solidFill>
                  <a:schemeClr val="bg2">
                    <a:lumMod val="25000"/>
                  </a:schemeClr>
                </a:solidFill>
                <a:latin typeface="Cambria Math" panose="02040503050406030204" pitchFamily="18" charset="0"/>
                <a:ea typeface="Cambria Math" panose="02040503050406030204" pitchFamily="18" charset="0"/>
              </a:rPr>
              <a:t> indicators, sometimes distinguishable by gender, referring to a particular country in a particular year:</a:t>
            </a:r>
          </a:p>
          <a:p>
            <a:endParaRPr lang="en-US" dirty="0">
              <a:solidFill>
                <a:schemeClr val="bg2">
                  <a:lumMod val="25000"/>
                </a:schemeClr>
              </a:solidFill>
              <a:latin typeface="Cambria Math" panose="02040503050406030204" pitchFamily="18" charset="0"/>
              <a:ea typeface="Cambria Math" panose="02040503050406030204" pitchFamily="18" charset="0"/>
            </a:endParaRPr>
          </a:p>
        </p:txBody>
      </p:sp>
      <p:graphicFrame>
        <p:nvGraphicFramePr>
          <p:cNvPr id="9" name="Table 8">
            <a:extLst>
              <a:ext uri="{FF2B5EF4-FFF2-40B4-BE49-F238E27FC236}">
                <a16:creationId xmlns:a16="http://schemas.microsoft.com/office/drawing/2014/main" id="{A195A91D-F504-926B-68FA-5EB4F93B6663}"/>
              </a:ext>
            </a:extLst>
          </p:cNvPr>
          <p:cNvGraphicFramePr>
            <a:graphicFrameLocks noGrp="1"/>
          </p:cNvGraphicFramePr>
          <p:nvPr>
            <p:extLst>
              <p:ext uri="{D42A27DB-BD31-4B8C-83A1-F6EECF244321}">
                <p14:modId xmlns:p14="http://schemas.microsoft.com/office/powerpoint/2010/main" val="403734116"/>
              </p:ext>
            </p:extLst>
          </p:nvPr>
        </p:nvGraphicFramePr>
        <p:xfrm>
          <a:off x="475055" y="1880582"/>
          <a:ext cx="11104464" cy="4510253"/>
        </p:xfrm>
        <a:graphic>
          <a:graphicData uri="http://schemas.openxmlformats.org/drawingml/2006/table">
            <a:tbl>
              <a:tblPr firstRow="1" bandRow="1">
                <a:tableStyleId>{5C22544A-7EE6-4342-B048-85BDC9FD1C3A}</a:tableStyleId>
              </a:tblPr>
              <a:tblGrid>
                <a:gridCol w="3650121">
                  <a:extLst>
                    <a:ext uri="{9D8B030D-6E8A-4147-A177-3AD203B41FA5}">
                      <a16:colId xmlns:a16="http://schemas.microsoft.com/office/drawing/2014/main" val="3023532806"/>
                    </a:ext>
                  </a:extLst>
                </a:gridCol>
                <a:gridCol w="1775534">
                  <a:extLst>
                    <a:ext uri="{9D8B030D-6E8A-4147-A177-3AD203B41FA5}">
                      <a16:colId xmlns:a16="http://schemas.microsoft.com/office/drawing/2014/main" val="3964781840"/>
                    </a:ext>
                  </a:extLst>
                </a:gridCol>
                <a:gridCol w="5678809">
                  <a:extLst>
                    <a:ext uri="{9D8B030D-6E8A-4147-A177-3AD203B41FA5}">
                      <a16:colId xmlns:a16="http://schemas.microsoft.com/office/drawing/2014/main" val="3625382496"/>
                    </a:ext>
                  </a:extLst>
                </a:gridCol>
              </a:tblGrid>
              <a:tr h="343855">
                <a:tc>
                  <a:txBody>
                    <a:bodyPr/>
                    <a:lstStyle/>
                    <a:p>
                      <a:r>
                        <a:rPr lang="en-US" dirty="0">
                          <a:latin typeface="Cambria Math" panose="02040503050406030204" pitchFamily="18" charset="0"/>
                          <a:ea typeface="Cambria Math" panose="02040503050406030204" pitchFamily="18" charset="0"/>
                        </a:rPr>
                        <a:t>Variable</a:t>
                      </a:r>
                    </a:p>
                  </a:txBody>
                  <a:tcPr/>
                </a:tc>
                <a:tc>
                  <a:txBody>
                    <a:bodyPr/>
                    <a:lstStyle/>
                    <a:p>
                      <a:r>
                        <a:rPr lang="en-US" dirty="0">
                          <a:latin typeface="Cambria Math" panose="02040503050406030204" pitchFamily="18" charset="0"/>
                          <a:ea typeface="Cambria Math" panose="02040503050406030204" pitchFamily="18" charset="0"/>
                        </a:rPr>
                        <a:t>Unit</a:t>
                      </a:r>
                    </a:p>
                  </a:txBody>
                  <a:tcPr/>
                </a:tc>
                <a:tc>
                  <a:txBody>
                    <a:bodyPr/>
                    <a:lstStyle/>
                    <a:p>
                      <a:r>
                        <a:rPr lang="en-US" dirty="0">
                          <a:latin typeface="Cambria Math" panose="02040503050406030204" pitchFamily="18" charset="0"/>
                          <a:ea typeface="Cambria Math" panose="02040503050406030204" pitchFamily="18" charset="0"/>
                        </a:rPr>
                        <a:t>Description</a:t>
                      </a:r>
                    </a:p>
                  </a:txBody>
                  <a:tcPr/>
                </a:tc>
                <a:extLst>
                  <a:ext uri="{0D108BD9-81ED-4DB2-BD59-A6C34878D82A}">
                    <a16:rowId xmlns:a16="http://schemas.microsoft.com/office/drawing/2014/main" val="1638229575"/>
                  </a:ext>
                </a:extLst>
              </a:tr>
              <a:tr h="257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lumMod val="25000"/>
                            </a:schemeClr>
                          </a:solidFill>
                          <a:latin typeface="Cambria Math" panose="02040503050406030204" pitchFamily="18" charset="0"/>
                          <a:ea typeface="Cambria Math" panose="02040503050406030204" pitchFamily="18" charset="0"/>
                        </a:rPr>
                        <a:t>Female/male median and mean incomes</a:t>
                      </a:r>
                    </a:p>
                  </a:txBody>
                  <a:tcPr/>
                </a:tc>
                <a:tc>
                  <a:txBody>
                    <a:bodyPr/>
                    <a:lstStyle/>
                    <a:p>
                      <a:r>
                        <a:rPr lang="en-US" sz="1200" dirty="0">
                          <a:latin typeface="Cambria Math" panose="02040503050406030204" pitchFamily="18" charset="0"/>
                          <a:ea typeface="Cambria Math" panose="02040503050406030204" pitchFamily="18" charset="0"/>
                        </a:rPr>
                        <a:t>Euro</a:t>
                      </a:r>
                    </a:p>
                  </a:txBody>
                  <a:tcPr/>
                </a:tc>
                <a:tc>
                  <a:txBody>
                    <a:bodyPr/>
                    <a:lstStyle/>
                    <a:p>
                      <a:r>
                        <a:rPr lang="en-US" sz="1200" dirty="0">
                          <a:latin typeface="Cambria Math" panose="02040503050406030204" pitchFamily="18" charset="0"/>
                          <a:ea typeface="Cambria Math" panose="02040503050406030204" pitchFamily="18" charset="0"/>
                        </a:rPr>
                        <a:t>Average or median net income by gender</a:t>
                      </a:r>
                    </a:p>
                  </a:txBody>
                  <a:tcPr/>
                </a:tc>
                <a:extLst>
                  <a:ext uri="{0D108BD9-81ED-4DB2-BD59-A6C34878D82A}">
                    <a16:rowId xmlns:a16="http://schemas.microsoft.com/office/drawing/2014/main" val="3646272126"/>
                  </a:ext>
                </a:extLst>
              </a:tr>
              <a:tr h="257891">
                <a:tc>
                  <a:txBody>
                    <a:bodyPr/>
                    <a:lstStyle/>
                    <a:p>
                      <a:r>
                        <a:rPr lang="en-US" sz="1200" dirty="0">
                          <a:solidFill>
                            <a:schemeClr val="bg2">
                              <a:lumMod val="25000"/>
                            </a:schemeClr>
                          </a:solidFill>
                          <a:latin typeface="Cambria Math" panose="02040503050406030204" pitchFamily="18" charset="0"/>
                          <a:ea typeface="Cambria Math" panose="02040503050406030204" pitchFamily="18" charset="0"/>
                        </a:rPr>
                        <a:t>Female/male employment rates</a:t>
                      </a:r>
                    </a:p>
                  </a:txBody>
                  <a:tcPr/>
                </a:tc>
                <a:tc>
                  <a:txBody>
                    <a:bodyPr/>
                    <a:lstStyle/>
                    <a:p>
                      <a:r>
                        <a:rPr lang="en-US" sz="1200" dirty="0">
                          <a:latin typeface="Cambria Math" panose="02040503050406030204" pitchFamily="18" charset="0"/>
                          <a:ea typeface="Cambria Math" panose="02040503050406030204" pitchFamily="18" charset="0"/>
                        </a:rPr>
                        <a:t>% of tot. population</a:t>
                      </a:r>
                    </a:p>
                  </a:txBody>
                  <a:tcPr/>
                </a:tc>
                <a:tc>
                  <a:txBody>
                    <a:bodyPr/>
                    <a:lstStyle/>
                    <a:p>
                      <a:r>
                        <a:rPr lang="en-US" sz="1200" dirty="0">
                          <a:latin typeface="Cambria Math" panose="02040503050406030204" pitchFamily="18" charset="0"/>
                          <a:ea typeface="Cambria Math" panose="02040503050406030204" pitchFamily="18" charset="0"/>
                        </a:rPr>
                        <a:t>Proportion of new employees hired by gender</a:t>
                      </a:r>
                    </a:p>
                  </a:txBody>
                  <a:tcPr/>
                </a:tc>
                <a:extLst>
                  <a:ext uri="{0D108BD9-81ED-4DB2-BD59-A6C34878D82A}">
                    <a16:rowId xmlns:a16="http://schemas.microsoft.com/office/drawing/2014/main" val="3794451987"/>
                  </a:ext>
                </a:extLst>
              </a:tr>
              <a:tr h="257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lumMod val="25000"/>
                            </a:schemeClr>
                          </a:solidFill>
                          <a:latin typeface="Cambria Math" panose="02040503050406030204" pitchFamily="18" charset="0"/>
                          <a:ea typeface="Cambria Math" panose="02040503050406030204" pitchFamily="18" charset="0"/>
                        </a:rPr>
                        <a:t>GDP</a:t>
                      </a:r>
                    </a:p>
                  </a:txBody>
                  <a:tcPr/>
                </a:tc>
                <a:tc>
                  <a:txBody>
                    <a:bodyPr/>
                    <a:lstStyle/>
                    <a:p>
                      <a:r>
                        <a:rPr lang="en-US" sz="1200" dirty="0" err="1">
                          <a:latin typeface="Cambria Math" panose="02040503050406030204" pitchFamily="18" charset="0"/>
                          <a:ea typeface="Cambria Math" panose="02040503050406030204" pitchFamily="18" charset="0"/>
                        </a:rPr>
                        <a:t>Milions</a:t>
                      </a:r>
                      <a:r>
                        <a:rPr lang="en-US" sz="1200" dirty="0">
                          <a:latin typeface="Cambria Math" panose="02040503050406030204" pitchFamily="18" charset="0"/>
                          <a:ea typeface="Cambria Math" panose="02040503050406030204" pitchFamily="18" charset="0"/>
                        </a:rPr>
                        <a:t> of euro</a:t>
                      </a:r>
                    </a:p>
                  </a:txBody>
                  <a:tcPr/>
                </a:tc>
                <a:tc>
                  <a:txBody>
                    <a:bodyPr/>
                    <a:lstStyle/>
                    <a:p>
                      <a:r>
                        <a:rPr lang="en-US" sz="1200" b="0" i="0" kern="1200" dirty="0">
                          <a:solidFill>
                            <a:schemeClr val="dk1"/>
                          </a:solidFill>
                          <a:effectLst/>
                          <a:latin typeface="Cambria Math" panose="02040503050406030204" pitchFamily="18" charset="0"/>
                          <a:ea typeface="Cambria Math" panose="02040503050406030204" pitchFamily="18" charset="0"/>
                          <a:cs typeface="+mn-cs"/>
                        </a:rPr>
                        <a:t>Gross domestic product</a:t>
                      </a:r>
                      <a:endParaRPr lang="en-US" sz="1200" dirty="0">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3439334542"/>
                  </a:ext>
                </a:extLst>
              </a:tr>
              <a:tr h="257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lumMod val="25000"/>
                            </a:schemeClr>
                          </a:solidFill>
                          <a:latin typeface="Cambria Math" panose="02040503050406030204" pitchFamily="18" charset="0"/>
                          <a:ea typeface="Cambria Math" panose="02040503050406030204" pitchFamily="18" charset="0"/>
                        </a:rPr>
                        <a:t>Closing housing price</a:t>
                      </a:r>
                    </a:p>
                  </a:txBody>
                  <a:tcPr/>
                </a:tc>
                <a:tc>
                  <a:txBody>
                    <a:bodyPr/>
                    <a:lstStyle/>
                    <a:p>
                      <a:r>
                        <a:rPr lang="en-US" sz="1200" dirty="0">
                          <a:latin typeface="Cambria Math" panose="02040503050406030204" pitchFamily="18" charset="0"/>
                          <a:ea typeface="Cambria Math" panose="02040503050406030204" pitchFamily="18" charset="0"/>
                        </a:rPr>
                        <a:t>NSA in (2015=100)</a:t>
                      </a:r>
                    </a:p>
                  </a:txBody>
                  <a:tcPr/>
                </a:tc>
                <a:tc>
                  <a:txBody>
                    <a:bodyPr/>
                    <a:lstStyle/>
                    <a:p>
                      <a:r>
                        <a:rPr lang="en-US" sz="1200" dirty="0">
                          <a:latin typeface="Cambria Math" panose="02040503050406030204" pitchFamily="18" charset="0"/>
                          <a:ea typeface="Cambria Math" panose="02040503050406030204" pitchFamily="18" charset="0"/>
                        </a:rPr>
                        <a:t>Average house price in the last quarter of the year</a:t>
                      </a:r>
                    </a:p>
                  </a:txBody>
                  <a:tcPr/>
                </a:tc>
                <a:extLst>
                  <a:ext uri="{0D108BD9-81ED-4DB2-BD59-A6C34878D82A}">
                    <a16:rowId xmlns:a16="http://schemas.microsoft.com/office/drawing/2014/main" val="4081337523"/>
                  </a:ext>
                </a:extLst>
              </a:tr>
              <a:tr h="257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lumMod val="25000"/>
                            </a:schemeClr>
                          </a:solidFill>
                          <a:latin typeface="Cambria Math" panose="02040503050406030204" pitchFamily="18" charset="0"/>
                          <a:ea typeface="Cambria Math" panose="02040503050406030204" pitchFamily="18" charset="0"/>
                        </a:rPr>
                        <a:t>Female/male tot. population</a:t>
                      </a:r>
                    </a:p>
                  </a:txBody>
                  <a:tcPr/>
                </a:tc>
                <a:tc>
                  <a:txBody>
                    <a:bodyPr/>
                    <a:lstStyle/>
                    <a:p>
                      <a:r>
                        <a:rPr lang="en-US" sz="1200" dirty="0">
                          <a:latin typeface="Cambria Math" panose="02040503050406030204" pitchFamily="18" charset="0"/>
                          <a:ea typeface="Cambria Math" panose="02040503050406030204" pitchFamily="18" charset="0"/>
                        </a:rPr>
                        <a:t>Thousands of people</a:t>
                      </a:r>
                    </a:p>
                  </a:txBody>
                  <a:tcPr/>
                </a:tc>
                <a:tc>
                  <a:txBody>
                    <a:bodyPr/>
                    <a:lstStyle/>
                    <a:p>
                      <a:r>
                        <a:rPr lang="en-US" sz="1200" dirty="0">
                          <a:latin typeface="Cambria Math" panose="02040503050406030204" pitchFamily="18" charset="0"/>
                          <a:ea typeface="Cambria Math" panose="02040503050406030204" pitchFamily="18" charset="0"/>
                        </a:rPr>
                        <a:t>Ratio of inhabitants by gender</a:t>
                      </a:r>
                    </a:p>
                  </a:txBody>
                  <a:tcPr/>
                </a:tc>
                <a:extLst>
                  <a:ext uri="{0D108BD9-81ED-4DB2-BD59-A6C34878D82A}">
                    <a16:rowId xmlns:a16="http://schemas.microsoft.com/office/drawing/2014/main" val="2545205488"/>
                  </a:ext>
                </a:extLst>
              </a:tr>
              <a:tr h="6017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lumMod val="25000"/>
                            </a:schemeClr>
                          </a:solidFill>
                          <a:latin typeface="Cambria Math" panose="02040503050406030204" pitchFamily="18" charset="0"/>
                          <a:ea typeface="Cambria Math" panose="02040503050406030204" pitchFamily="18" charset="0"/>
                        </a:rPr>
                        <a:t>Mean age of childbearing</a:t>
                      </a:r>
                    </a:p>
                  </a:txBody>
                  <a:tcPr/>
                </a:tc>
                <a:tc>
                  <a:txBody>
                    <a:bodyPr/>
                    <a:lstStyle/>
                    <a:p>
                      <a:r>
                        <a:rPr lang="en-US" sz="1200" dirty="0">
                          <a:latin typeface="Cambria Math" panose="02040503050406030204" pitchFamily="18" charset="0"/>
                          <a:ea typeface="Cambria Math" panose="02040503050406030204" pitchFamily="18" charset="0"/>
                        </a:rPr>
                        <a:t>Floating number</a:t>
                      </a:r>
                    </a:p>
                  </a:txBody>
                  <a:tcPr/>
                </a:tc>
                <a:tc>
                  <a:txBody>
                    <a:bodyPr/>
                    <a:lstStyle/>
                    <a:p>
                      <a:r>
                        <a:rPr lang="en-US" sz="1200" b="0" i="0" kern="1200" dirty="0">
                          <a:solidFill>
                            <a:schemeClr val="dk1"/>
                          </a:solidFill>
                          <a:effectLst/>
                          <a:latin typeface="Cambria Math" panose="02040503050406030204" pitchFamily="18" charset="0"/>
                          <a:ea typeface="Cambria Math" panose="02040503050406030204" pitchFamily="18" charset="0"/>
                          <a:cs typeface="+mn-cs"/>
                        </a:rPr>
                        <a:t>Mean age of women at birth of first child is the weighted average of the different childbearing ages, using as weights the age-specific fertility rates of first-order births.</a:t>
                      </a:r>
                    </a:p>
                  </a:txBody>
                  <a:tcPr/>
                </a:tc>
                <a:extLst>
                  <a:ext uri="{0D108BD9-81ED-4DB2-BD59-A6C34878D82A}">
                    <a16:rowId xmlns:a16="http://schemas.microsoft.com/office/drawing/2014/main" val="111590290"/>
                  </a:ext>
                </a:extLst>
              </a:tr>
              <a:tr h="397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lumMod val="25000"/>
                            </a:schemeClr>
                          </a:solidFill>
                          <a:latin typeface="Cambria Math" panose="02040503050406030204" pitchFamily="18" charset="0"/>
                          <a:ea typeface="Cambria Math" panose="02040503050406030204" pitchFamily="18" charset="0"/>
                        </a:rPr>
                        <a:t>Fertility rate</a:t>
                      </a:r>
                    </a:p>
                  </a:txBody>
                  <a:tcPr/>
                </a:tc>
                <a:tc>
                  <a:txBody>
                    <a:bodyPr/>
                    <a:lstStyle/>
                    <a:p>
                      <a:r>
                        <a:rPr lang="en-US" sz="1200" dirty="0">
                          <a:latin typeface="Cambria Math" panose="02040503050406030204" pitchFamily="18" charset="0"/>
                          <a:ea typeface="Cambria Math" panose="02040503050406030204" pitchFamily="18" charset="0"/>
                        </a:rPr>
                        <a:t>Floating number</a:t>
                      </a:r>
                    </a:p>
                  </a:txBody>
                  <a:tcPr/>
                </a:tc>
                <a:tc>
                  <a:txBody>
                    <a:bodyPr/>
                    <a:lstStyle/>
                    <a:p>
                      <a:r>
                        <a:rPr lang="en-US" sz="1200" b="0" i="0" kern="1200" dirty="0">
                          <a:solidFill>
                            <a:schemeClr val="dk1"/>
                          </a:solidFill>
                          <a:effectLst/>
                          <a:latin typeface="Cambria Math" panose="02040503050406030204" pitchFamily="18" charset="0"/>
                          <a:ea typeface="Cambria Math" panose="02040503050406030204" pitchFamily="18" charset="0"/>
                          <a:cs typeface="+mn-cs"/>
                        </a:rPr>
                        <a:t>Ratio of the number of live births to mothers of age x to the average female population of age x</a:t>
                      </a:r>
                      <a:endParaRPr lang="en-US" sz="1200" dirty="0">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867889725"/>
                  </a:ext>
                </a:extLst>
              </a:tr>
              <a:tr h="4420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lumMod val="25000"/>
                            </a:schemeClr>
                          </a:solidFill>
                          <a:latin typeface="Cambria Math" panose="02040503050406030204" pitchFamily="18" charset="0"/>
                          <a:ea typeface="Cambria Math" panose="02040503050406030204" pitchFamily="18" charset="0"/>
                        </a:rPr>
                        <a:t>Ratio of female people in reproducible 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mbria Math" panose="02040503050406030204" pitchFamily="18" charset="0"/>
                          <a:ea typeface="Cambria Math" panose="02040503050406030204" pitchFamily="18" charset="0"/>
                        </a:rPr>
                        <a:t>% of female population</a:t>
                      </a:r>
                      <a:endParaRPr lang="en-US" sz="1200" dirty="0"/>
                    </a:p>
                  </a:txBody>
                  <a:tcPr/>
                </a:tc>
                <a:tc>
                  <a:txBody>
                    <a:bodyPr/>
                    <a:lstStyle/>
                    <a:p>
                      <a:r>
                        <a:rPr lang="en-US" sz="1200" dirty="0">
                          <a:latin typeface="Cambria Math" panose="02040503050406030204" pitchFamily="18" charset="0"/>
                          <a:ea typeface="Cambria Math" panose="02040503050406030204" pitchFamily="18" charset="0"/>
                        </a:rPr>
                        <a:t>Ratio of  female people in reproducible age (15-49 </a:t>
                      </a:r>
                      <a:r>
                        <a:rPr lang="en-US" sz="1200" dirty="0" err="1">
                          <a:latin typeface="Cambria Math" panose="02040503050406030204" pitchFamily="18" charset="0"/>
                          <a:ea typeface="Cambria Math" panose="02040503050406030204" pitchFamily="18" charset="0"/>
                        </a:rPr>
                        <a:t>y.o</a:t>
                      </a:r>
                      <a:r>
                        <a:rPr lang="en-US" sz="1200" dirty="0">
                          <a:latin typeface="Cambria Math" panose="02040503050406030204" pitchFamily="18" charset="0"/>
                          <a:ea typeface="Cambria Math" panose="02040503050406030204" pitchFamily="18" charset="0"/>
                        </a:rPr>
                        <a:t>.) over total female population</a:t>
                      </a:r>
                    </a:p>
                  </a:txBody>
                  <a:tcPr/>
                </a:tc>
                <a:extLst>
                  <a:ext uri="{0D108BD9-81ED-4DB2-BD59-A6C34878D82A}">
                    <a16:rowId xmlns:a16="http://schemas.microsoft.com/office/drawing/2014/main" val="4125373024"/>
                  </a:ext>
                </a:extLst>
              </a:tr>
              <a:tr h="4420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lumMod val="25000"/>
                            </a:schemeClr>
                          </a:solidFill>
                          <a:latin typeface="Cambria Math" panose="02040503050406030204" pitchFamily="18" charset="0"/>
                          <a:ea typeface="Cambria Math" panose="02040503050406030204" pitchFamily="18" charset="0"/>
                        </a:rPr>
                        <a:t>Female people working from home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mbria Math" panose="02040503050406030204" pitchFamily="18" charset="0"/>
                          <a:ea typeface="Cambria Math" panose="02040503050406030204" pitchFamily="18" charset="0"/>
                        </a:rPr>
                        <a:t>% of female population</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lumMod val="25000"/>
                            </a:schemeClr>
                          </a:solidFill>
                          <a:latin typeface="Cambria Math" panose="02040503050406030204" pitchFamily="18" charset="0"/>
                          <a:ea typeface="Cambria Math" panose="02040503050406030204" pitchFamily="18" charset="0"/>
                        </a:rPr>
                        <a:t>Ratio of female people working from home </a:t>
                      </a:r>
                      <a:r>
                        <a:rPr lang="en-US" sz="1200" dirty="0">
                          <a:latin typeface="Cambria Math" panose="02040503050406030204" pitchFamily="18" charset="0"/>
                          <a:ea typeface="Cambria Math" panose="02040503050406030204" pitchFamily="18" charset="0"/>
                        </a:rPr>
                        <a:t>over total female population</a:t>
                      </a:r>
                      <a:endParaRPr lang="en-US" sz="1200" dirty="0">
                        <a:solidFill>
                          <a:schemeClr val="bg2">
                            <a:lumMod val="25000"/>
                          </a:schemeClr>
                        </a:solidFill>
                        <a:latin typeface="Cambria Math" panose="02040503050406030204" pitchFamily="18" charset="0"/>
                        <a:ea typeface="Cambria Math" panose="02040503050406030204" pitchFamily="18" charset="0"/>
                      </a:endParaRPr>
                    </a:p>
                    <a:p>
                      <a:endParaRPr lang="en-US" sz="1200" dirty="0">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2049571537"/>
                  </a:ext>
                </a:extLst>
              </a:tr>
              <a:tr h="3881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lumMod val="25000"/>
                            </a:schemeClr>
                          </a:solidFill>
                          <a:latin typeface="Cambria Math" panose="02040503050406030204" pitchFamily="18" charset="0"/>
                          <a:ea typeface="Cambria Math" panose="02040503050406030204" pitchFamily="18" charset="0"/>
                        </a:rPr>
                        <a:t>Birth rate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mbria Math" panose="02040503050406030204" pitchFamily="18" charset="0"/>
                          <a:ea typeface="Cambria Math" panose="02040503050406030204" pitchFamily="18" charset="0"/>
                        </a:rPr>
                        <a:t>Floating number</a:t>
                      </a:r>
                    </a:p>
                  </a:txBody>
                  <a:tcPr/>
                </a:tc>
                <a:tc>
                  <a:txBody>
                    <a:bodyPr/>
                    <a:lstStyle/>
                    <a:p>
                      <a:endParaRPr lang="en-US" sz="1200" dirty="0">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1470562914"/>
                  </a:ext>
                </a:extLst>
              </a:tr>
              <a:tr h="3881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lumMod val="25000"/>
                            </a:schemeClr>
                          </a:solidFill>
                          <a:latin typeface="Cambria Math" panose="02040503050406030204" pitchFamily="18" charset="0"/>
                          <a:ea typeface="Cambria Math" panose="02040503050406030204" pitchFamily="18" charset="0"/>
                        </a:rPr>
                        <a:t>CPHI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mbria Math" panose="02040503050406030204" pitchFamily="18" charset="0"/>
                          <a:ea typeface="Cambria Math" panose="02040503050406030204" pitchFamily="18" charset="0"/>
                        </a:rPr>
                        <a:t>N.D.</a:t>
                      </a:r>
                    </a:p>
                  </a:txBody>
                  <a:tcPr/>
                </a:tc>
                <a:tc>
                  <a:txBody>
                    <a:bodyPr/>
                    <a:lstStyle/>
                    <a:p>
                      <a:r>
                        <a:rPr lang="en-US" sz="1200" dirty="0">
                          <a:latin typeface="Cambria Math" panose="02040503050406030204" pitchFamily="18" charset="0"/>
                          <a:ea typeface="Cambria Math" panose="02040503050406030204" pitchFamily="18" charset="0"/>
                        </a:rPr>
                        <a:t>Consumer price harmonized index</a:t>
                      </a:r>
                    </a:p>
                  </a:txBody>
                  <a:tcPr/>
                </a:tc>
                <a:extLst>
                  <a:ext uri="{0D108BD9-81ED-4DB2-BD59-A6C34878D82A}">
                    <a16:rowId xmlns:a16="http://schemas.microsoft.com/office/drawing/2014/main" val="1207261830"/>
                  </a:ext>
                </a:extLst>
              </a:tr>
            </a:tbl>
          </a:graphicData>
        </a:graphic>
      </p:graphicFrame>
      <p:cxnSp>
        <p:nvCxnSpPr>
          <p:cNvPr id="12" name="Straight Connector 11">
            <a:extLst>
              <a:ext uri="{FF2B5EF4-FFF2-40B4-BE49-F238E27FC236}">
                <a16:creationId xmlns:a16="http://schemas.microsoft.com/office/drawing/2014/main" id="{FBD203C0-CC30-BC54-6C49-7CB92048DEFA}"/>
              </a:ext>
            </a:extLst>
          </p:cNvPr>
          <p:cNvCxnSpPr>
            <a:cxnSpLocks/>
          </p:cNvCxnSpPr>
          <p:nvPr/>
        </p:nvCxnSpPr>
        <p:spPr>
          <a:xfrm>
            <a:off x="466531" y="6513169"/>
            <a:ext cx="11243387" cy="25672"/>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756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B1191F8-4F9D-3AFB-363E-28919FA58659}"/>
              </a:ext>
            </a:extLst>
          </p:cNvPr>
          <p:cNvSpPr txBox="1"/>
          <p:nvPr/>
        </p:nvSpPr>
        <p:spPr>
          <a:xfrm>
            <a:off x="466531" y="298564"/>
            <a:ext cx="8254866" cy="1446550"/>
          </a:xfrm>
          <a:prstGeom prst="rect">
            <a:avLst/>
          </a:prstGeom>
          <a:noFill/>
        </p:spPr>
        <p:txBody>
          <a:bodyPr wrap="square" rtlCol="0">
            <a:spAutoFit/>
          </a:bodyPr>
          <a:lstStyle/>
          <a:p>
            <a:r>
              <a:rPr lang="en-US" sz="2800" b="1" dirty="0">
                <a:solidFill>
                  <a:schemeClr val="accent1">
                    <a:lumMod val="75000"/>
                  </a:schemeClr>
                </a:solidFill>
                <a:latin typeface="Cambria Math" panose="02040503050406030204" pitchFamily="18" charset="0"/>
                <a:ea typeface="Cambria Math" panose="02040503050406030204" pitchFamily="18" charset="0"/>
              </a:rPr>
              <a:t>Exploratory Data Analysis</a:t>
            </a:r>
          </a:p>
          <a:p>
            <a:r>
              <a:rPr lang="en-US" sz="2000" b="1" i="1" dirty="0">
                <a:solidFill>
                  <a:schemeClr val="accent1">
                    <a:lumMod val="75000"/>
                  </a:schemeClr>
                </a:solidFill>
                <a:latin typeface="Cambria Math" panose="02040503050406030204" pitchFamily="18" charset="0"/>
                <a:ea typeface="Cambria Math" panose="02040503050406030204" pitchFamily="18" charset="0"/>
              </a:rPr>
              <a:t>Inspecting relations</a:t>
            </a:r>
          </a:p>
          <a:p>
            <a:endParaRPr lang="en-US" sz="4000" b="1" dirty="0">
              <a:solidFill>
                <a:schemeClr val="accent1">
                  <a:lumMod val="75000"/>
                </a:schemeClr>
              </a:solidFill>
              <a:latin typeface="Cambria Math" panose="02040503050406030204" pitchFamily="18" charset="0"/>
              <a:ea typeface="Cambria Math" panose="02040503050406030204" pitchFamily="18" charset="0"/>
            </a:endParaRPr>
          </a:p>
        </p:txBody>
      </p:sp>
      <p:pic>
        <p:nvPicPr>
          <p:cNvPr id="5" name="Picture 4" descr="A black background with white text&#10;&#10;Description automatically generated">
            <a:extLst>
              <a:ext uri="{FF2B5EF4-FFF2-40B4-BE49-F238E27FC236}">
                <a16:creationId xmlns:a16="http://schemas.microsoft.com/office/drawing/2014/main" id="{4EBC9749-4770-58C7-19C3-424B74B100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8382" y="119936"/>
            <a:ext cx="1828800" cy="759759"/>
          </a:xfrm>
          <a:prstGeom prst="rect">
            <a:avLst/>
          </a:prstGeom>
        </p:spPr>
      </p:pic>
      <p:cxnSp>
        <p:nvCxnSpPr>
          <p:cNvPr id="12" name="Straight Connector 11">
            <a:extLst>
              <a:ext uri="{FF2B5EF4-FFF2-40B4-BE49-F238E27FC236}">
                <a16:creationId xmlns:a16="http://schemas.microsoft.com/office/drawing/2014/main" id="{FBD203C0-CC30-BC54-6C49-7CB92048DEFA}"/>
              </a:ext>
            </a:extLst>
          </p:cNvPr>
          <p:cNvCxnSpPr>
            <a:cxnSpLocks/>
          </p:cNvCxnSpPr>
          <p:nvPr/>
        </p:nvCxnSpPr>
        <p:spPr>
          <a:xfrm>
            <a:off x="466531" y="6513169"/>
            <a:ext cx="11243387" cy="25672"/>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772ACCB-814C-E56F-E2DD-B96E0A90F74F}"/>
              </a:ext>
            </a:extLst>
          </p:cNvPr>
          <p:cNvPicPr>
            <a:picLocks noChangeAspect="1"/>
          </p:cNvPicPr>
          <p:nvPr/>
        </p:nvPicPr>
        <p:blipFill>
          <a:blip r:embed="rId3">
            <a:extLst>
              <a:ext uri="{28A0092B-C50C-407E-A947-70E740481C1C}">
                <a14:useLocalDpi xmlns:a14="http://schemas.microsoft.com/office/drawing/2010/main" val="0"/>
              </a:ext>
            </a:extLst>
          </a:blip>
          <a:srcRect l="9432" r="9432"/>
          <a:stretch/>
        </p:blipFill>
        <p:spPr>
          <a:xfrm>
            <a:off x="345059" y="1246960"/>
            <a:ext cx="5658928" cy="4972933"/>
          </a:xfrm>
          <a:prstGeom prst="rect">
            <a:avLst/>
          </a:prstGeom>
        </p:spPr>
      </p:pic>
      <p:pic>
        <p:nvPicPr>
          <p:cNvPr id="8" name="Picture 7">
            <a:extLst>
              <a:ext uri="{FF2B5EF4-FFF2-40B4-BE49-F238E27FC236}">
                <a16:creationId xmlns:a16="http://schemas.microsoft.com/office/drawing/2014/main" id="{FA416CAD-B073-A44B-85B0-3507457D5A7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460506" y="1246961"/>
            <a:ext cx="6846129" cy="4972932"/>
          </a:xfrm>
          <a:prstGeom prst="rect">
            <a:avLst/>
          </a:prstGeom>
        </p:spPr>
      </p:pic>
      <p:pic>
        <p:nvPicPr>
          <p:cNvPr id="10" name="Picture 9" descr="A blue and black logo&#10;&#10;Description automatically generated">
            <a:extLst>
              <a:ext uri="{FF2B5EF4-FFF2-40B4-BE49-F238E27FC236}">
                <a16:creationId xmlns:a16="http://schemas.microsoft.com/office/drawing/2014/main" id="{33EB3CCB-33B7-C802-C230-64304AFA64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27565" y="6070047"/>
            <a:ext cx="546413" cy="546413"/>
          </a:xfrm>
          <a:prstGeom prst="rect">
            <a:avLst/>
          </a:prstGeom>
        </p:spPr>
      </p:pic>
    </p:spTree>
    <p:extLst>
      <p:ext uri="{BB962C8B-B14F-4D97-AF65-F5344CB8AC3E}">
        <p14:creationId xmlns:p14="http://schemas.microsoft.com/office/powerpoint/2010/main" val="1912886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B1191F8-4F9D-3AFB-363E-28919FA58659}"/>
              </a:ext>
            </a:extLst>
          </p:cNvPr>
          <p:cNvSpPr txBox="1"/>
          <p:nvPr/>
        </p:nvSpPr>
        <p:spPr>
          <a:xfrm>
            <a:off x="466531" y="298564"/>
            <a:ext cx="8254866" cy="1446550"/>
          </a:xfrm>
          <a:prstGeom prst="rect">
            <a:avLst/>
          </a:prstGeom>
          <a:noFill/>
        </p:spPr>
        <p:txBody>
          <a:bodyPr wrap="square" rtlCol="0">
            <a:spAutoFit/>
          </a:bodyPr>
          <a:lstStyle/>
          <a:p>
            <a:r>
              <a:rPr lang="en-US" sz="2800" b="1" dirty="0">
                <a:solidFill>
                  <a:schemeClr val="accent1">
                    <a:lumMod val="75000"/>
                  </a:schemeClr>
                </a:solidFill>
                <a:latin typeface="Cambria Math" panose="02040503050406030204" pitchFamily="18" charset="0"/>
                <a:ea typeface="Cambria Math" panose="02040503050406030204" pitchFamily="18" charset="0"/>
              </a:rPr>
              <a:t>Exploratory Data Analysis</a:t>
            </a:r>
          </a:p>
          <a:p>
            <a:r>
              <a:rPr lang="en-US" sz="2000" b="1" i="1" dirty="0">
                <a:solidFill>
                  <a:schemeClr val="accent1">
                    <a:lumMod val="75000"/>
                  </a:schemeClr>
                </a:solidFill>
                <a:latin typeface="Cambria Math" panose="02040503050406030204" pitchFamily="18" charset="0"/>
                <a:ea typeface="Cambria Math" panose="02040503050406030204" pitchFamily="18" charset="0"/>
              </a:rPr>
              <a:t>Inspecting relations</a:t>
            </a:r>
          </a:p>
          <a:p>
            <a:endParaRPr lang="en-US" sz="4000" b="1" dirty="0">
              <a:solidFill>
                <a:schemeClr val="accent1">
                  <a:lumMod val="75000"/>
                </a:schemeClr>
              </a:solidFill>
              <a:latin typeface="Cambria Math" panose="02040503050406030204" pitchFamily="18" charset="0"/>
              <a:ea typeface="Cambria Math" panose="02040503050406030204" pitchFamily="18" charset="0"/>
            </a:endParaRPr>
          </a:p>
        </p:txBody>
      </p:sp>
      <p:pic>
        <p:nvPicPr>
          <p:cNvPr id="5" name="Picture 4" descr="A black background with white text&#10;&#10;Description automatically generated">
            <a:extLst>
              <a:ext uri="{FF2B5EF4-FFF2-40B4-BE49-F238E27FC236}">
                <a16:creationId xmlns:a16="http://schemas.microsoft.com/office/drawing/2014/main" id="{4EBC9749-4770-58C7-19C3-424B74B100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8382" y="119936"/>
            <a:ext cx="1828800" cy="759759"/>
          </a:xfrm>
          <a:prstGeom prst="rect">
            <a:avLst/>
          </a:prstGeom>
        </p:spPr>
      </p:pic>
      <p:cxnSp>
        <p:nvCxnSpPr>
          <p:cNvPr id="12" name="Straight Connector 11">
            <a:extLst>
              <a:ext uri="{FF2B5EF4-FFF2-40B4-BE49-F238E27FC236}">
                <a16:creationId xmlns:a16="http://schemas.microsoft.com/office/drawing/2014/main" id="{FBD203C0-CC30-BC54-6C49-7CB92048DEFA}"/>
              </a:ext>
            </a:extLst>
          </p:cNvPr>
          <p:cNvCxnSpPr>
            <a:cxnSpLocks/>
          </p:cNvCxnSpPr>
          <p:nvPr/>
        </p:nvCxnSpPr>
        <p:spPr>
          <a:xfrm>
            <a:off x="466531" y="6513169"/>
            <a:ext cx="11243387" cy="25672"/>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A416CAD-B073-A44B-85B0-3507457D5A7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60506" y="1322817"/>
            <a:ext cx="6846129" cy="4715906"/>
          </a:xfrm>
          <a:prstGeom prst="rect">
            <a:avLst/>
          </a:prstGeom>
        </p:spPr>
      </p:pic>
      <p:pic>
        <p:nvPicPr>
          <p:cNvPr id="10" name="Picture 9" descr="A blue and black logo&#10;&#10;Description automatically generated">
            <a:extLst>
              <a:ext uri="{FF2B5EF4-FFF2-40B4-BE49-F238E27FC236}">
                <a16:creationId xmlns:a16="http://schemas.microsoft.com/office/drawing/2014/main" id="{33EB3CCB-33B7-C802-C230-64304AFA64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7565" y="6070047"/>
            <a:ext cx="546413" cy="546413"/>
          </a:xfrm>
          <a:prstGeom prst="rect">
            <a:avLst/>
          </a:prstGeom>
        </p:spPr>
      </p:pic>
      <p:pic>
        <p:nvPicPr>
          <p:cNvPr id="2" name="Picture 1">
            <a:extLst>
              <a:ext uri="{FF2B5EF4-FFF2-40B4-BE49-F238E27FC236}">
                <a16:creationId xmlns:a16="http://schemas.microsoft.com/office/drawing/2014/main" id="{C8A788D4-D5DC-FBAB-9BB4-B59B5AFF387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61670" y="1328468"/>
            <a:ext cx="6846128" cy="4715906"/>
          </a:xfrm>
          <a:prstGeom prst="rect">
            <a:avLst/>
          </a:prstGeom>
        </p:spPr>
      </p:pic>
    </p:spTree>
    <p:extLst>
      <p:ext uri="{BB962C8B-B14F-4D97-AF65-F5344CB8AC3E}">
        <p14:creationId xmlns:p14="http://schemas.microsoft.com/office/powerpoint/2010/main" val="3969005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B1191F8-4F9D-3AFB-363E-28919FA58659}"/>
              </a:ext>
            </a:extLst>
          </p:cNvPr>
          <p:cNvSpPr txBox="1"/>
          <p:nvPr/>
        </p:nvSpPr>
        <p:spPr>
          <a:xfrm>
            <a:off x="466531" y="298564"/>
            <a:ext cx="8254866" cy="1446550"/>
          </a:xfrm>
          <a:prstGeom prst="rect">
            <a:avLst/>
          </a:prstGeom>
          <a:noFill/>
        </p:spPr>
        <p:txBody>
          <a:bodyPr wrap="square" rtlCol="0">
            <a:spAutoFit/>
          </a:bodyPr>
          <a:lstStyle/>
          <a:p>
            <a:r>
              <a:rPr lang="en-US" sz="2800" b="1" dirty="0">
                <a:solidFill>
                  <a:schemeClr val="accent1">
                    <a:lumMod val="75000"/>
                  </a:schemeClr>
                </a:solidFill>
                <a:latin typeface="Cambria Math" panose="02040503050406030204" pitchFamily="18" charset="0"/>
                <a:ea typeface="Cambria Math" panose="02040503050406030204" pitchFamily="18" charset="0"/>
              </a:rPr>
              <a:t>Exploratory Data Analysis</a:t>
            </a:r>
          </a:p>
          <a:p>
            <a:r>
              <a:rPr lang="en-US" sz="2000" b="1" i="1" dirty="0">
                <a:solidFill>
                  <a:schemeClr val="accent1">
                    <a:lumMod val="75000"/>
                  </a:schemeClr>
                </a:solidFill>
                <a:latin typeface="Cambria Math" panose="02040503050406030204" pitchFamily="18" charset="0"/>
                <a:ea typeface="Cambria Math" panose="02040503050406030204" pitchFamily="18" charset="0"/>
              </a:rPr>
              <a:t>Inspecting relations</a:t>
            </a:r>
          </a:p>
          <a:p>
            <a:endParaRPr lang="en-US" sz="4000" b="1" dirty="0">
              <a:solidFill>
                <a:schemeClr val="accent1">
                  <a:lumMod val="75000"/>
                </a:schemeClr>
              </a:solidFill>
              <a:latin typeface="Cambria Math" panose="02040503050406030204" pitchFamily="18" charset="0"/>
              <a:ea typeface="Cambria Math" panose="02040503050406030204" pitchFamily="18" charset="0"/>
            </a:endParaRPr>
          </a:p>
        </p:txBody>
      </p:sp>
      <p:pic>
        <p:nvPicPr>
          <p:cNvPr id="5" name="Picture 4" descr="A black background with white text&#10;&#10;Description automatically generated">
            <a:extLst>
              <a:ext uri="{FF2B5EF4-FFF2-40B4-BE49-F238E27FC236}">
                <a16:creationId xmlns:a16="http://schemas.microsoft.com/office/drawing/2014/main" id="{4EBC9749-4770-58C7-19C3-424B74B100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8382" y="119936"/>
            <a:ext cx="1828800" cy="759759"/>
          </a:xfrm>
          <a:prstGeom prst="rect">
            <a:avLst/>
          </a:prstGeom>
        </p:spPr>
      </p:pic>
      <p:cxnSp>
        <p:nvCxnSpPr>
          <p:cNvPr id="12" name="Straight Connector 11">
            <a:extLst>
              <a:ext uri="{FF2B5EF4-FFF2-40B4-BE49-F238E27FC236}">
                <a16:creationId xmlns:a16="http://schemas.microsoft.com/office/drawing/2014/main" id="{FBD203C0-CC30-BC54-6C49-7CB92048DEFA}"/>
              </a:ext>
            </a:extLst>
          </p:cNvPr>
          <p:cNvCxnSpPr>
            <a:cxnSpLocks/>
          </p:cNvCxnSpPr>
          <p:nvPr/>
        </p:nvCxnSpPr>
        <p:spPr>
          <a:xfrm>
            <a:off x="466531" y="6513169"/>
            <a:ext cx="11243387" cy="25672"/>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A416CAD-B073-A44B-85B0-3507457D5A7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60506" y="1432740"/>
            <a:ext cx="6846129" cy="4559687"/>
          </a:xfrm>
          <a:prstGeom prst="rect">
            <a:avLst/>
          </a:prstGeom>
        </p:spPr>
      </p:pic>
      <p:pic>
        <p:nvPicPr>
          <p:cNvPr id="10" name="Picture 9" descr="A blue and black logo&#10;&#10;Description automatically generated">
            <a:extLst>
              <a:ext uri="{FF2B5EF4-FFF2-40B4-BE49-F238E27FC236}">
                <a16:creationId xmlns:a16="http://schemas.microsoft.com/office/drawing/2014/main" id="{33EB3CCB-33B7-C802-C230-64304AFA64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7565" y="6070047"/>
            <a:ext cx="546413" cy="546413"/>
          </a:xfrm>
          <a:prstGeom prst="rect">
            <a:avLst/>
          </a:prstGeom>
        </p:spPr>
      </p:pic>
      <p:pic>
        <p:nvPicPr>
          <p:cNvPr id="2" name="Picture 1">
            <a:extLst>
              <a:ext uri="{FF2B5EF4-FFF2-40B4-BE49-F238E27FC236}">
                <a16:creationId xmlns:a16="http://schemas.microsoft.com/office/drawing/2014/main" id="{C8A788D4-D5DC-FBAB-9BB4-B59B5AFF387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61670" y="1442758"/>
            <a:ext cx="6846128" cy="4549669"/>
          </a:xfrm>
          <a:prstGeom prst="rect">
            <a:avLst/>
          </a:prstGeom>
        </p:spPr>
      </p:pic>
    </p:spTree>
    <p:extLst>
      <p:ext uri="{BB962C8B-B14F-4D97-AF65-F5344CB8AC3E}">
        <p14:creationId xmlns:p14="http://schemas.microsoft.com/office/powerpoint/2010/main" val="3479457448"/>
      </p:ext>
    </p:extLst>
  </p:cSld>
  <p:clrMapOvr>
    <a:masterClrMapping/>
  </p:clrMapOvr>
</p:sld>
</file>

<file path=ppt/theme/theme1.xml><?xml version="1.0" encoding="utf-8"?>
<a:theme xmlns:a="http://schemas.openxmlformats.org/drawingml/2006/main" name="AdornVTI">
  <a:themeElements>
    <a:clrScheme name="GC1">
      <a:dk1>
        <a:sysClr val="windowText" lastClr="000000"/>
      </a:dk1>
      <a:lt1>
        <a:sysClr val="window" lastClr="FFFFFF"/>
      </a:lt1>
      <a:dk2>
        <a:srgbClr val="2C2830"/>
      </a:dk2>
      <a:lt2>
        <a:srgbClr val="E0DCE1"/>
      </a:lt2>
      <a:accent1>
        <a:srgbClr val="908193"/>
      </a:accent1>
      <a:accent2>
        <a:srgbClr val="A08889"/>
      </a:accent2>
      <a:accent3>
        <a:srgbClr val="B48C7E"/>
      </a:accent3>
      <a:accent4>
        <a:srgbClr val="809C9B"/>
      </a:accent4>
      <a:accent5>
        <a:srgbClr val="899F91"/>
      </a:accent5>
      <a:accent6>
        <a:srgbClr val="728274"/>
      </a:accent6>
      <a:hlink>
        <a:srgbClr val="837585"/>
      </a:hlink>
      <a:folHlink>
        <a:srgbClr val="677E83"/>
      </a:folHlink>
    </a:clrScheme>
    <a:fontScheme name="Bembo">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ornVTI" id="{497E3FA9-5A27-4D12-9D04-917BEF3D1303}" vid="{34192A01-61CA-4566-9818-841C607496F7}"/>
    </a:ext>
  </a:extLst>
</a:theme>
</file>

<file path=docProps/app.xml><?xml version="1.0" encoding="utf-8"?>
<Properties xmlns="http://schemas.openxmlformats.org/officeDocument/2006/extended-properties" xmlns:vt="http://schemas.openxmlformats.org/officeDocument/2006/docPropsVTypes">
  <TotalTime>3436</TotalTime>
  <Words>2355</Words>
  <Application>Microsoft Office PowerPoint</Application>
  <PresentationFormat>Widescreen</PresentationFormat>
  <Paragraphs>278</Paragraphs>
  <Slides>33</Slides>
  <Notes>0</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33</vt:i4>
      </vt:variant>
    </vt:vector>
  </HeadingPairs>
  <TitlesOfParts>
    <vt:vector size="38" baseType="lpstr">
      <vt:lpstr>Arial</vt:lpstr>
      <vt:lpstr>Bembo</vt:lpstr>
      <vt:lpstr>Cambria Math</vt:lpstr>
      <vt:lpstr>Wingdings</vt:lpstr>
      <vt:lpstr>AdornVTI</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Enrico  Grimaldi</dc:creator>
  <cp:lastModifiedBy>Lorenzo Pannacci</cp:lastModifiedBy>
  <cp:revision>28</cp:revision>
  <dcterms:created xsi:type="dcterms:W3CDTF">2024-05-09T10:42:11Z</dcterms:created>
  <dcterms:modified xsi:type="dcterms:W3CDTF">2024-05-12T18:55:30Z</dcterms:modified>
</cp:coreProperties>
</file>